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66" r:id="rId3"/>
    <p:sldId id="267" r:id="rId4"/>
    <p:sldId id="258" r:id="rId5"/>
    <p:sldId id="260" r:id="rId6"/>
    <p:sldId id="259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A2592-8A20-4F77-9041-CF9289CC3F0E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E41B3-628E-4112-BDC0-681981B15F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20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sous tit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courb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86868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57356" y="4357694"/>
            <a:ext cx="6048375" cy="431800"/>
          </a:xfrm>
        </p:spPr>
        <p:txBody>
          <a:bodyPr>
            <a:noAutofit/>
          </a:bodyPr>
          <a:lstStyle>
            <a:lvl1pPr marL="0" indent="0">
              <a:buFont typeface="Wingdings" pitchFamily="2" charset="2"/>
              <a:buNone/>
              <a:defRPr sz="2400" b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1500166" y="2285992"/>
            <a:ext cx="662463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529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25/09/2019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27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8F4369"/>
              </a:solidFill>
              <a:latin typeface="Arial" pitchFamily="34" charset="0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1143000" y="130175"/>
            <a:ext cx="32129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3200" b="1" dirty="0">
                <a:solidFill>
                  <a:srgbClr val="002060"/>
                </a:solidFill>
                <a:latin typeface="Arial" charset="0"/>
              </a:rPr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071538" y="1285860"/>
            <a:ext cx="6624638" cy="4637088"/>
          </a:xfrm>
        </p:spPr>
        <p:txBody>
          <a:bodyPr/>
          <a:lstStyle>
            <a:lvl1pPr marL="355600" indent="-266700">
              <a:buClr>
                <a:srgbClr val="F7C765"/>
              </a:buClr>
              <a:buFont typeface="+mj-lt"/>
              <a:buAutoNum type="arabicPeriod"/>
              <a:defRPr sz="2400" b="1" baseline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marL="8128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 sz="2000" b="1" baseline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3pPr>
            <a:lvl4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4pPr>
            <a:lvl5pPr marL="812800" indent="-457200">
              <a:buClr>
                <a:srgbClr val="F7C765"/>
              </a:buClr>
              <a:buFont typeface="+mj-lt"/>
              <a:buAutoNum type="arabicPeriod"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fr-FR" dirty="0" smtClean="0"/>
              <a:t>Titre de la partie 1</a:t>
            </a:r>
          </a:p>
          <a:p>
            <a:pPr lvl="1"/>
            <a:r>
              <a:rPr lang="fr-FR" dirty="0" smtClean="0"/>
              <a:t>Sous-titre 1</a:t>
            </a:r>
          </a:p>
          <a:p>
            <a:pPr marL="8128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Sous-titre 2</a:t>
            </a:r>
          </a:p>
          <a:p>
            <a:pPr marL="8128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/>
            </a:pPr>
            <a:endParaRPr lang="fr-FR" dirty="0" smtClean="0"/>
          </a:p>
          <a:p>
            <a:pPr lvl="0"/>
            <a:r>
              <a:rPr lang="fr-FR" dirty="0" smtClean="0"/>
              <a:t>Titre de la partie 2</a:t>
            </a:r>
          </a:p>
          <a:p>
            <a:pPr lvl="1"/>
            <a:r>
              <a:rPr lang="fr-FR" dirty="0" smtClean="0"/>
              <a:t>Sous-titre 1</a:t>
            </a:r>
          </a:p>
          <a:p>
            <a:pPr marL="8128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Sous-titre 2</a:t>
            </a:r>
          </a:p>
          <a:p>
            <a:pPr marL="8128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/>
            </a:pPr>
            <a:endParaRPr lang="fr-FR" dirty="0" smtClean="0"/>
          </a:p>
          <a:p>
            <a:pPr lvl="0"/>
            <a:r>
              <a:rPr lang="fr-FR" dirty="0" smtClean="0"/>
              <a:t>Titre de la partie 3</a:t>
            </a:r>
          </a:p>
          <a:p>
            <a:pPr lvl="1"/>
            <a:r>
              <a:rPr lang="fr-FR" dirty="0" smtClean="0"/>
              <a:t>Sous-titre 1</a:t>
            </a:r>
          </a:p>
          <a:p>
            <a:pPr marL="81280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Sous-titre 2</a:t>
            </a:r>
          </a:p>
          <a:p>
            <a:pPr lvl="1"/>
            <a:endParaRPr lang="fr-FR" dirty="0" smtClean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966792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200" y="62828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25/09/2019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8748464" y="6165304"/>
            <a:ext cx="25667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3300" dirty="0">
              <a:solidFill>
                <a:srgbClr val="8F436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23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07504" y="6286500"/>
            <a:ext cx="8623746" cy="3048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25/09/2019</a:t>
            </a:r>
            <a:r>
              <a:rPr lang="fr-FR" sz="1200" dirty="0">
                <a:solidFill>
                  <a:srgbClr val="000000"/>
                </a:solidFill>
                <a:latin typeface="Arial" charset="0"/>
              </a:rPr>
              <a:t>				</a:t>
            </a:r>
            <a:r>
              <a:rPr lang="fr-FR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XBRL Europe BIWG</a:t>
            </a:r>
            <a:endParaRPr lang="fr-FR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3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24"/>
            <a:ext cx="6624638" cy="785818"/>
          </a:xfrm>
          <a:noFill/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1563" y="1196752"/>
            <a:ext cx="6624638" cy="4637088"/>
          </a:xfrm>
        </p:spPr>
        <p:txBody>
          <a:bodyPr/>
          <a:lstStyle>
            <a:lvl1pPr marL="266700" indent="-266700">
              <a:buClr>
                <a:srgbClr val="F7C765"/>
              </a:buClr>
              <a:buFont typeface="Wingdings" pitchFamily="2" charset="2"/>
              <a:buChar char="q"/>
              <a:defRPr sz="2400">
                <a:solidFill>
                  <a:srgbClr val="002060"/>
                </a:solidFill>
                <a:latin typeface="+mn-lt"/>
              </a:defRPr>
            </a:lvl1pPr>
            <a:lvl2pPr marL="901700" indent="-3667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2pPr>
            <a:lvl3pPr marL="12573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3pPr>
            <a:lvl4pPr marL="16129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4pPr>
            <a:lvl5pPr marL="19685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6553200" y="6286500"/>
            <a:ext cx="1519238" cy="28575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B9BCE53-E5A9-400B-B968-A5E0ED0431F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251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35496" y="6286500"/>
            <a:ext cx="8928000" cy="3240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dirty="0">
              <a:solidFill>
                <a:srgbClr val="8F4369"/>
              </a:solidFill>
              <a:latin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79512" y="6281257"/>
            <a:ext cx="2133600" cy="315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 smtClean="0">
                <a:latin typeface="Arial" charset="0"/>
              </a:rPr>
              <a:t>25/09/2019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59C542-C6E0-4E39-86B7-1D85B8646B56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SII v2.4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lvl="1"/>
            <a:r>
              <a:rPr lang="fr-FR" dirty="0" smtClean="0"/>
              <a:t>Production version </a:t>
            </a:r>
            <a:r>
              <a:rPr lang="fr-FR" dirty="0" err="1" smtClean="0"/>
              <a:t>released</a:t>
            </a:r>
            <a:r>
              <a:rPr lang="fr-FR" dirty="0" smtClean="0"/>
              <a:t> the 15th of July</a:t>
            </a:r>
          </a:p>
          <a:p>
            <a:pPr lvl="1"/>
            <a:r>
              <a:rPr lang="fr-FR" dirty="0" smtClean="0"/>
              <a:t>Not </a:t>
            </a:r>
            <a:r>
              <a:rPr lang="fr-FR" dirty="0" err="1" smtClean="0"/>
              <a:t>many</a:t>
            </a:r>
            <a:r>
              <a:rPr lang="fr-FR" dirty="0" smtClean="0"/>
              <a:t> changes </a:t>
            </a:r>
            <a:r>
              <a:rPr lang="fr-FR" dirty="0" err="1" smtClean="0"/>
              <a:t>from</a:t>
            </a:r>
            <a:r>
              <a:rPr lang="fr-FR" dirty="0" smtClean="0"/>
              <a:t> 2.3</a:t>
            </a:r>
          </a:p>
          <a:p>
            <a:pPr lvl="1"/>
            <a:r>
              <a:rPr lang="fr-FR" dirty="0" err="1" smtClean="0"/>
              <a:t>Controls</a:t>
            </a:r>
            <a:r>
              <a:rPr lang="fr-FR" dirty="0" smtClean="0"/>
              <a:t> are more </a:t>
            </a:r>
            <a:r>
              <a:rPr lang="fr-FR" dirty="0" err="1" smtClean="0"/>
              <a:t>documented</a:t>
            </a:r>
            <a:endParaRPr lang="fr-FR" dirty="0" smtClean="0"/>
          </a:p>
          <a:p>
            <a:pPr lvl="2"/>
            <a:r>
              <a:rPr lang="fr-FR" dirty="0" err="1" smtClean="0"/>
              <a:t>Error</a:t>
            </a:r>
            <a:r>
              <a:rPr lang="fr-FR" dirty="0" smtClean="0"/>
              <a:t> messages </a:t>
            </a:r>
            <a:r>
              <a:rPr lang="fr-FR" dirty="0" err="1" smtClean="0"/>
              <a:t>harmonized</a:t>
            </a:r>
            <a:endParaRPr lang="fr-FR" dirty="0" smtClean="0"/>
          </a:p>
          <a:p>
            <a:pPr lvl="2"/>
            <a:r>
              <a:rPr lang="fr-FR" dirty="0" err="1" smtClean="0"/>
              <a:t>Arithmetic</a:t>
            </a:r>
            <a:r>
              <a:rPr lang="fr-FR" dirty="0" smtClean="0"/>
              <a:t> </a:t>
            </a:r>
            <a:r>
              <a:rPr lang="fr-FR" dirty="0" err="1" smtClean="0"/>
              <a:t>interval</a:t>
            </a:r>
            <a:r>
              <a:rPr lang="fr-FR" dirty="0" smtClean="0"/>
              <a:t> </a:t>
            </a:r>
            <a:r>
              <a:rPr lang="fr-FR" dirty="0" err="1" smtClean="0"/>
              <a:t>indicated</a:t>
            </a:r>
            <a:endParaRPr lang="fr-FR" dirty="0"/>
          </a:p>
          <a:p>
            <a:pPr lvl="2"/>
            <a:r>
              <a:rPr lang="fr-FR" dirty="0" smtClean="0"/>
              <a:t>Default values </a:t>
            </a:r>
            <a:r>
              <a:rPr lang="fr-FR" dirty="0" err="1" smtClean="0"/>
              <a:t>explained</a:t>
            </a:r>
            <a:endParaRPr lang="fr-FR" dirty="0" smtClean="0"/>
          </a:p>
          <a:p>
            <a:pPr lvl="1"/>
            <a:r>
              <a:rPr lang="fr-FR" dirty="0" smtClean="0"/>
              <a:t>V2.4.0 </a:t>
            </a:r>
            <a:r>
              <a:rPr lang="fr-FR" dirty="0" err="1" smtClean="0"/>
              <a:t>hotfix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not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necessary</a:t>
            </a: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Picture 2" descr="https://eiopa.europa.eu/PublishingImages/TaxonomyTime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90" y="1700808"/>
            <a:ext cx="7552133" cy="24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27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1562" y="1196752"/>
            <a:ext cx="7207597" cy="4637088"/>
          </a:xfrm>
        </p:spPr>
        <p:txBody>
          <a:bodyPr>
            <a:normAutofit/>
          </a:bodyPr>
          <a:lstStyle/>
          <a:p>
            <a:r>
              <a:rPr lang="fr-FR" dirty="0" smtClean="0"/>
              <a:t>SII v2.4</a:t>
            </a:r>
          </a:p>
          <a:p>
            <a:pPr lvl="1"/>
            <a:r>
              <a:rPr lang="fr-FR" dirty="0" err="1" smtClean="0"/>
              <a:t>Brexit</a:t>
            </a:r>
            <a:endParaRPr lang="fr-FR" dirty="0" smtClean="0"/>
          </a:p>
          <a:p>
            <a:pPr lvl="2"/>
            <a:r>
              <a:rPr lang="fr-FR" dirty="0" smtClean="0"/>
              <a:t>Introduction of new </a:t>
            </a:r>
            <a:r>
              <a:rPr lang="fr-FR" dirty="0" err="1" smtClean="0"/>
              <a:t>members</a:t>
            </a:r>
            <a:r>
              <a:rPr lang="fr-FR" dirty="0" smtClean="0"/>
              <a:t> in GA </a:t>
            </a:r>
            <a:r>
              <a:rPr lang="fr-FR" dirty="0" err="1" smtClean="0"/>
              <a:t>domain</a:t>
            </a:r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r>
              <a:rPr lang="fr-FR" sz="1900" dirty="0" err="1" smtClean="0"/>
              <a:t>Difference</a:t>
            </a:r>
            <a:r>
              <a:rPr lang="fr-FR" sz="1900" dirty="0" smtClean="0"/>
              <a:t> </a:t>
            </a:r>
            <a:r>
              <a:rPr lang="fr-FR" sz="1900" dirty="0" err="1" smtClean="0"/>
              <a:t>is</a:t>
            </a:r>
            <a:r>
              <a:rPr lang="fr-FR" sz="1900" dirty="0" smtClean="0"/>
              <a:t> the </a:t>
            </a:r>
            <a:r>
              <a:rPr lang="fr-FR" sz="1900" dirty="0" err="1" smtClean="0"/>
              <a:t>presence</a:t>
            </a:r>
            <a:r>
              <a:rPr lang="fr-FR" sz="1900" dirty="0" smtClean="0"/>
              <a:t> in Europe </a:t>
            </a:r>
            <a:r>
              <a:rPr lang="fr-FR" sz="1900" dirty="0" err="1" smtClean="0"/>
              <a:t>hierarchies</a:t>
            </a:r>
            <a:r>
              <a:rPr lang="fr-FR" sz="1900" dirty="0" smtClean="0"/>
              <a:t> or not</a:t>
            </a:r>
          </a:p>
          <a:p>
            <a:pPr lvl="2"/>
            <a:r>
              <a:rPr lang="fr-FR" sz="1900" dirty="0" smtClean="0"/>
              <a:t>New « </a:t>
            </a:r>
            <a:r>
              <a:rPr lang="fr-FR" sz="1900" dirty="0" err="1" smtClean="0"/>
              <a:t>After</a:t>
            </a:r>
            <a:r>
              <a:rPr lang="fr-FR" sz="1900" dirty="0" smtClean="0"/>
              <a:t> </a:t>
            </a:r>
            <a:r>
              <a:rPr lang="fr-FR" sz="1900" dirty="0" err="1" smtClean="0"/>
              <a:t>Brexit</a:t>
            </a:r>
            <a:r>
              <a:rPr lang="fr-FR" sz="1900" dirty="0" smtClean="0"/>
              <a:t> » </a:t>
            </a:r>
            <a:r>
              <a:rPr lang="fr-FR" sz="1900" dirty="0" err="1" smtClean="0"/>
              <a:t>members</a:t>
            </a:r>
            <a:r>
              <a:rPr lang="fr-FR" sz="1900" dirty="0" smtClean="0"/>
              <a:t> are not usable by defaults, </a:t>
            </a:r>
            <a:r>
              <a:rPr lang="fr-FR" sz="1900" dirty="0" err="1" smtClean="0"/>
              <a:t>controls</a:t>
            </a:r>
            <a:r>
              <a:rPr lang="fr-FR" sz="1900" dirty="0" smtClean="0"/>
              <a:t> </a:t>
            </a:r>
            <a:r>
              <a:rPr lang="fr-FR" sz="1900" dirty="0" err="1" smtClean="0"/>
              <a:t>will</a:t>
            </a:r>
            <a:r>
              <a:rPr lang="fr-FR" sz="1900" dirty="0" smtClean="0"/>
              <a:t> </a:t>
            </a:r>
            <a:r>
              <a:rPr lang="fr-FR" sz="1900" dirty="0" err="1" smtClean="0"/>
              <a:t>be</a:t>
            </a:r>
            <a:r>
              <a:rPr lang="fr-FR" sz="1900" dirty="0" smtClean="0"/>
              <a:t> </a:t>
            </a:r>
            <a:r>
              <a:rPr lang="fr-FR" sz="1900" dirty="0" err="1" smtClean="0"/>
              <a:t>removed</a:t>
            </a:r>
            <a:r>
              <a:rPr lang="fr-FR" sz="1900" dirty="0" smtClean="0"/>
              <a:t> </a:t>
            </a:r>
            <a:r>
              <a:rPr lang="fr-FR" sz="1900" dirty="0" err="1" smtClean="0"/>
              <a:t>when</a:t>
            </a:r>
            <a:r>
              <a:rPr lang="fr-FR" sz="1900" dirty="0" smtClean="0"/>
              <a:t> applicable</a:t>
            </a:r>
          </a:p>
          <a:p>
            <a:pPr lvl="2"/>
            <a:r>
              <a:rPr lang="fr-FR" dirty="0" smtClean="0"/>
              <a:t>In 2.5, « 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Brexit</a:t>
            </a:r>
            <a:r>
              <a:rPr lang="fr-FR" dirty="0" smtClean="0"/>
              <a:t> »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lose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label and </a:t>
            </a:r>
            <a:r>
              <a:rPr lang="fr-FR" dirty="0" err="1" smtClean="0"/>
              <a:t>older</a:t>
            </a:r>
            <a:r>
              <a:rPr lang="fr-FR" dirty="0" smtClean="0"/>
              <a:t>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gain label « 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Brexit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86388"/>
              </p:ext>
            </p:extLst>
          </p:nvPr>
        </p:nvGraphicFramePr>
        <p:xfrm>
          <a:off x="2411760" y="2420888"/>
          <a:ext cx="5867400" cy="920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4241349083"/>
                    </a:ext>
                  </a:extLst>
                </a:gridCol>
                <a:gridCol w="675680">
                  <a:extLst>
                    <a:ext uri="{9D8B030D-6E8A-4147-A177-3AD203B41FA5}">
                      <a16:colId xmlns:a16="http://schemas.microsoft.com/office/drawing/2014/main" val="18632101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5861383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952239675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10316846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Label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Name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Default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Owner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Creation date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5536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 (GIBRALTAR)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07/07/2014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88713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GB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07/07/2014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620997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 (AFTER BREXIT)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x115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15/07/2019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319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UNITED KINGDOM (GIBRALTAR) (AFTER BREXIT)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x116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s2c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15/07/2019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6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87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- EIOPA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1562" y="1196752"/>
            <a:ext cx="7207597" cy="4637088"/>
          </a:xfrm>
        </p:spPr>
        <p:txBody>
          <a:bodyPr>
            <a:normAutofit/>
          </a:bodyPr>
          <a:lstStyle/>
          <a:p>
            <a:r>
              <a:rPr lang="fr-FR" dirty="0" smtClean="0"/>
              <a:t>SII v2.5</a:t>
            </a:r>
          </a:p>
          <a:p>
            <a:pPr lvl="1"/>
            <a:r>
              <a:rPr lang="fr-FR" dirty="0" err="1" smtClean="0"/>
              <a:t>Taxonomy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as </a:t>
            </a:r>
            <a:r>
              <a:rPr lang="fr-FR" dirty="0" err="1" smtClean="0"/>
              <a:t>usual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SII v2.6</a:t>
            </a:r>
          </a:p>
          <a:p>
            <a:pPr lvl="1"/>
            <a:r>
              <a:rPr lang="fr-FR" dirty="0" err="1" smtClean="0"/>
              <a:t>Technical</a:t>
            </a:r>
            <a:r>
              <a:rPr lang="fr-FR" dirty="0" smtClean="0"/>
              <a:t> changes due to the « 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Review</a:t>
            </a:r>
            <a:r>
              <a:rPr lang="fr-FR" dirty="0" smtClean="0"/>
              <a:t> 2020 ». Consultation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begin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fall</a:t>
            </a:r>
            <a:endParaRPr lang="fr-FR" dirty="0" smtClean="0"/>
          </a:p>
          <a:p>
            <a:pPr lvl="1"/>
            <a:r>
              <a:rPr lang="fr-FR" dirty="0" smtClean="0"/>
              <a:t>Validation </a:t>
            </a:r>
            <a:r>
              <a:rPr lang="fr-FR" dirty="0" err="1" smtClean="0"/>
              <a:t>mechanism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evolve</a:t>
            </a:r>
            <a:endParaRPr lang="fr-FR" dirty="0" smtClean="0"/>
          </a:p>
          <a:p>
            <a:pPr lvl="2"/>
            <a:r>
              <a:rPr lang="fr-FR" dirty="0" smtClean="0"/>
              <a:t>An open </a:t>
            </a:r>
            <a:r>
              <a:rPr lang="fr-FR" dirty="0" err="1" smtClean="0"/>
              <a:t>template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introduced</a:t>
            </a:r>
            <a:r>
              <a:rPr lang="fr-FR" dirty="0"/>
              <a:t> </a:t>
            </a:r>
            <a:r>
              <a:rPr lang="fr-FR" dirty="0" smtClean="0"/>
              <a:t>to </a:t>
            </a:r>
            <a:r>
              <a:rPr lang="fr-FR" dirty="0" err="1" smtClean="0"/>
              <a:t>add</a:t>
            </a:r>
            <a:r>
              <a:rPr lang="fr-FR" dirty="0" smtClean="0"/>
              <a:t> comment </a:t>
            </a:r>
            <a:r>
              <a:rPr lang="fr-FR" dirty="0" err="1" smtClean="0"/>
              <a:t>explaining</a:t>
            </a:r>
            <a:r>
              <a:rPr lang="fr-FR" dirty="0" smtClean="0"/>
              <a:t> </a:t>
            </a:r>
            <a:r>
              <a:rPr lang="fr-FR" dirty="0" err="1" smtClean="0"/>
              <a:t>why</a:t>
            </a:r>
            <a:r>
              <a:rPr lang="fr-FR" dirty="0" smtClean="0"/>
              <a:t> a « warning » control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triggered</a:t>
            </a:r>
            <a:endParaRPr lang="fr-FR" dirty="0" smtClean="0"/>
          </a:p>
          <a:p>
            <a:pPr lvl="2"/>
            <a:r>
              <a:rPr lang="fr-FR" dirty="0" err="1" smtClean="0"/>
              <a:t>Severity</a:t>
            </a:r>
            <a:r>
              <a:rPr lang="fr-FR" dirty="0" smtClean="0"/>
              <a:t> of control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modified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</a:t>
            </a:r>
            <a:r>
              <a:rPr lang="fr-FR" dirty="0" err="1" smtClean="0"/>
              <a:t>lifecycle</a:t>
            </a:r>
            <a:endParaRPr lang="fr-FR" dirty="0" smtClean="0"/>
          </a:p>
          <a:p>
            <a:pPr lvl="1"/>
            <a:r>
              <a:rPr lang="fr-FR" dirty="0" smtClean="0"/>
              <a:t>The </a:t>
            </a:r>
            <a:r>
              <a:rPr lang="fr-FR" dirty="0" err="1" smtClean="0"/>
              <a:t>taxonomy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named</a:t>
            </a:r>
            <a:r>
              <a:rPr lang="fr-FR" dirty="0" smtClean="0"/>
              <a:t> « 2021.1 » and not « 2.6 »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539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</a:t>
            </a:r>
            <a:r>
              <a:rPr lang="fr-FR" dirty="0" smtClean="0"/>
              <a:t>2.9</a:t>
            </a:r>
          </a:p>
          <a:p>
            <a:pPr lvl="1"/>
            <a:r>
              <a:rPr lang="fr-FR" dirty="0" err="1" smtClean="0"/>
              <a:t>Modulary</a:t>
            </a:r>
            <a:r>
              <a:rPr lang="fr-FR" dirty="0" smtClean="0"/>
              <a:t> releases</a:t>
            </a:r>
            <a:endParaRPr lang="fr-FR" dirty="0" smtClean="0"/>
          </a:p>
          <a:p>
            <a:pPr lvl="1"/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042890"/>
            <a:ext cx="65436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4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v2.9</a:t>
            </a:r>
          </a:p>
          <a:p>
            <a:pPr lvl="1"/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endParaRPr lang="fr-FR" dirty="0" smtClean="0"/>
          </a:p>
          <a:p>
            <a:pPr lvl="2"/>
            <a:r>
              <a:rPr lang="fr-FR" dirty="0" smtClean="0"/>
              <a:t>The type of </a:t>
            </a:r>
            <a:r>
              <a:rPr lang="fr-FR" dirty="0" err="1" smtClean="0"/>
              <a:t>metric</a:t>
            </a:r>
            <a:r>
              <a:rPr lang="fr-FR" dirty="0" smtClean="0"/>
              <a:t> </a:t>
            </a:r>
            <a:r>
              <a:rPr lang="fr-FR" dirty="0" smtClean="0"/>
              <a:t>pi554 </a:t>
            </a:r>
            <a:r>
              <a:rPr lang="fr-FR" dirty="0" err="1" smtClean="0"/>
              <a:t>decimalItemType</a:t>
            </a:r>
            <a:endParaRPr lang="fr-FR" dirty="0" smtClean="0"/>
          </a:p>
          <a:p>
            <a:pPr lvl="3"/>
            <a:r>
              <a:rPr lang="fr-FR" dirty="0" smtClean="0"/>
              <a:t>Will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modified</a:t>
            </a:r>
            <a:r>
              <a:rPr lang="fr-FR" dirty="0" smtClean="0"/>
              <a:t> in </a:t>
            </a:r>
            <a:r>
              <a:rPr lang="fr-FR" dirty="0" err="1" smtClean="0"/>
              <a:t>percentItemType</a:t>
            </a:r>
            <a:r>
              <a:rPr lang="fr-FR" dirty="0" smtClean="0"/>
              <a:t> in </a:t>
            </a:r>
            <a:r>
              <a:rPr lang="fr-FR" dirty="0" smtClean="0"/>
              <a:t>3.0</a:t>
            </a:r>
          </a:p>
          <a:p>
            <a:pPr lvl="1"/>
            <a:r>
              <a:rPr lang="fr-FR" dirty="0" smtClean="0"/>
              <a:t>Non-</a:t>
            </a:r>
            <a:r>
              <a:rPr lang="fr-FR" dirty="0" err="1" smtClean="0"/>
              <a:t>greyed</a:t>
            </a:r>
            <a:r>
              <a:rPr lang="fr-FR" dirty="0" smtClean="0"/>
              <a:t> </a:t>
            </a:r>
            <a:r>
              <a:rPr lang="fr-FR" dirty="0" err="1" smtClean="0"/>
              <a:t>cells</a:t>
            </a:r>
            <a:r>
              <a:rPr lang="fr-FR" dirty="0" smtClean="0"/>
              <a:t> at </a:t>
            </a:r>
            <a:r>
              <a:rPr lang="fr-FR" dirty="0" smtClean="0"/>
              <a:t>C72.00 a </a:t>
            </a:r>
            <a:r>
              <a:rPr lang="fr-FR" dirty="0" smtClean="0"/>
              <a:t>and </a:t>
            </a:r>
            <a:r>
              <a:rPr lang="fr-FR" dirty="0" smtClean="0"/>
              <a:t>w</a:t>
            </a:r>
          </a:p>
          <a:p>
            <a:pPr lvl="1"/>
            <a:r>
              <a:rPr lang="fr-FR" dirty="0" err="1" smtClean="0"/>
              <a:t>Typographic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r>
              <a:rPr lang="fr-FR" dirty="0" smtClean="0"/>
              <a:t> in labels</a:t>
            </a:r>
            <a:endParaRPr lang="fr-FR" dirty="0" smtClean="0"/>
          </a:p>
          <a:p>
            <a:pPr lvl="1"/>
            <a:r>
              <a:rPr lang="fr-FR" dirty="0" err="1" smtClean="0"/>
              <a:t>Inconsistencies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smtClean="0"/>
              <a:t>ITS </a:t>
            </a:r>
            <a:r>
              <a:rPr lang="fr-FR" dirty="0" smtClean="0"/>
              <a:t>and</a:t>
            </a:r>
            <a:r>
              <a:rPr lang="fr-FR" dirty="0" smtClean="0"/>
              <a:t> </a:t>
            </a:r>
            <a:r>
              <a:rPr lang="fr-FR" dirty="0" smtClean="0"/>
              <a:t>DPM</a:t>
            </a:r>
          </a:p>
          <a:p>
            <a:pPr lvl="2"/>
            <a:r>
              <a:rPr lang="fr-FR" dirty="0" smtClean="0"/>
              <a:t>For exemple, </a:t>
            </a:r>
            <a:r>
              <a:rPr lang="fr-FR" dirty="0" smtClean="0"/>
              <a:t>R0060 et R0100 pour C107.01</a:t>
            </a:r>
          </a:p>
          <a:p>
            <a:pPr lvl="1"/>
            <a:r>
              <a:rPr lang="fr-FR" dirty="0" err="1" smtClean="0"/>
              <a:t>Erroneous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endParaRPr lang="fr-FR" dirty="0" smtClean="0"/>
          </a:p>
          <a:p>
            <a:pPr lvl="2"/>
            <a:r>
              <a:rPr lang="fr-FR" dirty="0" err="1" smtClean="0"/>
              <a:t>Deactivation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published</a:t>
            </a:r>
            <a:r>
              <a:rPr lang="fr-FR" dirty="0" smtClean="0"/>
              <a:t> : 10 </a:t>
            </a:r>
            <a:r>
              <a:rPr lang="fr-FR" dirty="0" err="1" smtClean="0"/>
              <a:t>september</a:t>
            </a:r>
            <a:endParaRPr lang="fr-FR" dirty="0" smtClean="0"/>
          </a:p>
          <a:p>
            <a:pPr lvl="1"/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, </a:t>
            </a:r>
            <a:r>
              <a:rPr lang="fr-FR" dirty="0" err="1" smtClean="0"/>
              <a:t>cf</a:t>
            </a:r>
            <a:r>
              <a:rPr lang="fr-FR" dirty="0" smtClean="0"/>
              <a:t> Q&amp;A EBA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1776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v2.9</a:t>
            </a:r>
          </a:p>
          <a:p>
            <a:pPr lvl="1"/>
            <a:r>
              <a:rPr lang="fr-FR" sz="1800" dirty="0" err="1" smtClean="0"/>
              <a:t>Quality</a:t>
            </a:r>
            <a:r>
              <a:rPr lang="fr-FR" sz="1800" dirty="0" smtClean="0"/>
              <a:t> </a:t>
            </a:r>
            <a:r>
              <a:rPr lang="fr-FR" sz="1800" dirty="0" smtClean="0"/>
              <a:t>: </a:t>
            </a:r>
            <a:r>
              <a:rPr lang="fr-FR" sz="1800" dirty="0" err="1" smtClean="0"/>
              <a:t>Increase</a:t>
            </a:r>
            <a:r>
              <a:rPr lang="fr-FR" sz="1800" dirty="0" smtClean="0"/>
              <a:t> in the </a:t>
            </a:r>
            <a:r>
              <a:rPr lang="fr-FR" sz="1800" dirty="0" err="1" smtClean="0"/>
              <a:t>frequency</a:t>
            </a:r>
            <a:r>
              <a:rPr lang="fr-FR" sz="1800" dirty="0" smtClean="0"/>
              <a:t> of </a:t>
            </a:r>
            <a:r>
              <a:rPr lang="fr-FR" sz="1800" dirty="0" err="1" smtClean="0"/>
              <a:t>taxonomy</a:t>
            </a:r>
            <a:r>
              <a:rPr lang="fr-FR" sz="1800" dirty="0" smtClean="0"/>
              <a:t> patches</a:t>
            </a:r>
            <a:endParaRPr lang="fr-FR" sz="1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65" y="2060848"/>
            <a:ext cx="6919984" cy="401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2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v2.9</a:t>
            </a:r>
          </a:p>
          <a:p>
            <a:pPr lvl="1"/>
            <a:r>
              <a:rPr lang="fr-FR" sz="1800" dirty="0" err="1"/>
              <a:t>Quality</a:t>
            </a:r>
            <a:r>
              <a:rPr lang="fr-FR" sz="1800" dirty="0"/>
              <a:t> : </a:t>
            </a:r>
            <a:r>
              <a:rPr lang="fr-FR" sz="1800" dirty="0" err="1"/>
              <a:t>Increase</a:t>
            </a:r>
            <a:r>
              <a:rPr lang="fr-FR" sz="1800" dirty="0"/>
              <a:t> in the </a:t>
            </a:r>
            <a:r>
              <a:rPr lang="fr-FR" sz="1800" dirty="0" err="1"/>
              <a:t>frequency</a:t>
            </a:r>
            <a:r>
              <a:rPr lang="fr-FR" sz="1800" dirty="0"/>
              <a:t> of </a:t>
            </a:r>
            <a:r>
              <a:rPr lang="fr-FR" sz="1800" dirty="0" err="1"/>
              <a:t>taxonomy</a:t>
            </a:r>
            <a:r>
              <a:rPr lang="fr-FR" sz="1800" dirty="0"/>
              <a:t> patches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348880"/>
            <a:ext cx="7992871" cy="300359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148064" y="5232442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2.9.1 : Corrective release for </a:t>
            </a:r>
            <a:r>
              <a:rPr lang="fr-FR" sz="1600" dirty="0" err="1" smtClean="0"/>
              <a:t>Corep</a:t>
            </a:r>
            <a:r>
              <a:rPr lang="fr-FR" sz="1600" dirty="0"/>
              <a:t> </a:t>
            </a:r>
            <a:r>
              <a:rPr lang="fr-FR" sz="1600" dirty="0" smtClean="0"/>
              <a:t>and LCR</a:t>
            </a:r>
            <a:endParaRPr lang="fr-FR" sz="1600" dirty="0"/>
          </a:p>
          <a:p>
            <a:r>
              <a:rPr lang="fr-FR" sz="1600" dirty="0" smtClean="0"/>
              <a:t>	</a:t>
            </a:r>
            <a:r>
              <a:rPr lang="fr-FR" sz="1400" dirty="0" err="1" smtClean="0"/>
              <a:t>Datapoints</a:t>
            </a:r>
            <a:r>
              <a:rPr lang="fr-FR" sz="1400" dirty="0" smtClean="0"/>
              <a:t> not compatible !</a:t>
            </a:r>
            <a:endParaRPr lang="fr-FR" sz="1600" dirty="0" smtClean="0"/>
          </a:p>
          <a:p>
            <a:r>
              <a:rPr lang="fr-FR" sz="1600" dirty="0" smtClean="0"/>
              <a:t>2.9.1.1 : « </a:t>
            </a:r>
            <a:r>
              <a:rPr lang="fr-FR" sz="1600" dirty="0" err="1" smtClean="0"/>
              <a:t>Updated</a:t>
            </a:r>
            <a:r>
              <a:rPr lang="fr-FR" sz="1600" dirty="0" smtClean="0"/>
              <a:t> VR Package »</a:t>
            </a:r>
          </a:p>
          <a:p>
            <a:r>
              <a:rPr lang="fr-FR" sz="1600" dirty="0"/>
              <a:t>	</a:t>
            </a:r>
            <a:r>
              <a:rPr lang="fr-FR" sz="1400" dirty="0" err="1" smtClean="0"/>
              <a:t>Some</a:t>
            </a:r>
            <a:r>
              <a:rPr lang="fr-FR" sz="1400" dirty="0" smtClean="0"/>
              <a:t> </a:t>
            </a:r>
            <a:r>
              <a:rPr lang="fr-FR" sz="1400" dirty="0" err="1" smtClean="0"/>
              <a:t>controls</a:t>
            </a:r>
            <a:r>
              <a:rPr lang="fr-FR" sz="1400" dirty="0" smtClean="0"/>
              <a:t> </a:t>
            </a:r>
            <a:r>
              <a:rPr lang="fr-FR" sz="1400" dirty="0" err="1" smtClean="0"/>
              <a:t>will</a:t>
            </a:r>
            <a:r>
              <a:rPr lang="fr-FR" sz="1400" dirty="0" smtClean="0"/>
              <a:t> </a:t>
            </a:r>
            <a:r>
              <a:rPr lang="fr-FR" sz="1400" dirty="0" err="1" smtClean="0"/>
              <a:t>be</a:t>
            </a:r>
            <a:r>
              <a:rPr lang="fr-FR" sz="1400" dirty="0" smtClean="0"/>
              <a:t> </a:t>
            </a:r>
            <a:r>
              <a:rPr lang="fr-FR" sz="1400" dirty="0" err="1" smtClean="0"/>
              <a:t>added</a:t>
            </a:r>
            <a:r>
              <a:rPr lang="fr-FR" sz="1400" dirty="0"/>
              <a:t> </a:t>
            </a:r>
            <a:r>
              <a:rPr lang="fr-FR" sz="1400" dirty="0" smtClean="0"/>
              <a:t>/ </a:t>
            </a:r>
            <a:r>
              <a:rPr lang="fr-FR" sz="1400" dirty="0" err="1" smtClean="0"/>
              <a:t>modified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0844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v2.10</a:t>
            </a:r>
          </a:p>
          <a:p>
            <a:pPr lvl="1"/>
            <a:r>
              <a:rPr lang="fr-FR" dirty="0" err="1" smtClean="0"/>
              <a:t>Excluding</a:t>
            </a:r>
            <a:r>
              <a:rPr lang="fr-FR" dirty="0" smtClean="0"/>
              <a:t> </a:t>
            </a:r>
            <a:r>
              <a:rPr lang="fr-FR" dirty="0" err="1" smtClean="0"/>
              <a:t>Corep</a:t>
            </a:r>
            <a:r>
              <a:rPr lang="fr-FR" dirty="0" smtClean="0"/>
              <a:t>/</a:t>
            </a:r>
            <a:r>
              <a:rPr lang="fr-FR" dirty="0" err="1" smtClean="0"/>
              <a:t>Finrep</a:t>
            </a:r>
            <a:r>
              <a:rPr lang="fr-FR" dirty="0" smtClean="0"/>
              <a:t> </a:t>
            </a:r>
            <a:r>
              <a:rPr lang="fr-FR" dirty="0" err="1" smtClean="0"/>
              <a:t>frameworks</a:t>
            </a: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060848"/>
            <a:ext cx="7124037" cy="41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8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Taxonomies </a:t>
            </a:r>
            <a:r>
              <a:rPr lang="fr-FR" dirty="0" smtClean="0"/>
              <a:t>- EBA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v3.0</a:t>
            </a:r>
          </a:p>
          <a:p>
            <a:pPr lvl="1"/>
            <a:r>
              <a:rPr lang="fr-FR" dirty="0" err="1" smtClean="0"/>
              <a:t>Reglementary</a:t>
            </a:r>
            <a:r>
              <a:rPr lang="fr-FR" dirty="0" smtClean="0"/>
              <a:t> modifications</a:t>
            </a:r>
            <a:endParaRPr lang="fr-FR" dirty="0" smtClean="0"/>
          </a:p>
          <a:p>
            <a:pPr lvl="2"/>
            <a:r>
              <a:rPr lang="fr-FR" dirty="0" smtClean="0"/>
              <a:t>CRR2</a:t>
            </a:r>
          </a:p>
          <a:p>
            <a:pPr lvl="2"/>
            <a:r>
              <a:rPr lang="fr-FR" dirty="0" smtClean="0"/>
              <a:t>BRRD2</a:t>
            </a:r>
          </a:p>
          <a:p>
            <a:pPr lvl="2"/>
            <a:endParaRPr lang="fr-FR" dirty="0" smtClean="0"/>
          </a:p>
          <a:p>
            <a:pPr lvl="1"/>
            <a:r>
              <a:rPr lang="fr-FR" dirty="0" err="1" smtClean="0"/>
              <a:t>Technical</a:t>
            </a:r>
            <a:r>
              <a:rPr lang="fr-FR" dirty="0" smtClean="0"/>
              <a:t> modifications</a:t>
            </a:r>
            <a:endParaRPr lang="fr-FR" dirty="0" smtClean="0"/>
          </a:p>
          <a:p>
            <a:pPr lvl="2"/>
            <a:r>
              <a:rPr lang="fr-FR" dirty="0" smtClean="0"/>
              <a:t>Consolidation indication</a:t>
            </a:r>
            <a:endParaRPr lang="fr-FR" dirty="0" smtClean="0"/>
          </a:p>
          <a:p>
            <a:pPr lvl="3"/>
            <a:r>
              <a:rPr lang="fr-FR" dirty="0" smtClean="0"/>
              <a:t>Modification </a:t>
            </a:r>
            <a:r>
              <a:rPr lang="fr-FR" dirty="0" smtClean="0"/>
              <a:t>for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subgroups</a:t>
            </a:r>
            <a:r>
              <a:rPr lang="fr-FR" dirty="0" smtClean="0"/>
              <a:t> (</a:t>
            </a:r>
            <a:r>
              <a:rPr lang="fr-FR" dirty="0" err="1" smtClean="0"/>
              <a:t>from</a:t>
            </a:r>
            <a:r>
              <a:rPr lang="fr-FR" dirty="0" smtClean="0"/>
              <a:t> 2.10)</a:t>
            </a:r>
            <a:endParaRPr lang="fr-FR" dirty="0" smtClean="0"/>
          </a:p>
          <a:p>
            <a:pPr lvl="3"/>
            <a:r>
              <a:rPr lang="fr-FR" dirty="0" smtClean="0"/>
              <a:t>May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other</a:t>
            </a:r>
            <a:r>
              <a:rPr lang="fr-FR" dirty="0" smtClean="0"/>
              <a:t> consolidations in the futures</a:t>
            </a:r>
            <a:endParaRPr lang="fr-FR" dirty="0" smtClean="0"/>
          </a:p>
          <a:p>
            <a:pPr lvl="2"/>
            <a:r>
              <a:rPr lang="fr-FR" dirty="0" smtClean="0"/>
              <a:t>Facilitation modification of </a:t>
            </a:r>
            <a:r>
              <a:rPr lang="fr-FR" dirty="0" err="1" smtClean="0"/>
              <a:t>controls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</a:t>
            </a:r>
            <a:r>
              <a:rPr lang="fr-FR" dirty="0" err="1" smtClean="0"/>
              <a:t>lifetime</a:t>
            </a:r>
            <a:r>
              <a:rPr lang="fr-FR" dirty="0" smtClean="0"/>
              <a:t> of the </a:t>
            </a:r>
            <a:r>
              <a:rPr lang="fr-FR" dirty="0" err="1" smtClean="0"/>
              <a:t>taxonomy</a:t>
            </a:r>
            <a:endParaRPr lang="fr-FR" dirty="0" smtClean="0"/>
          </a:p>
          <a:p>
            <a:pPr lvl="3"/>
            <a:r>
              <a:rPr lang="fr-FR" dirty="0" smtClean="0"/>
              <a:t>Modification of the file structure of the </a:t>
            </a:r>
            <a:r>
              <a:rPr lang="fr-FR" dirty="0" err="1" smtClean="0"/>
              <a:t>controls</a:t>
            </a:r>
            <a:endParaRPr lang="fr-FR" dirty="0" smtClean="0"/>
          </a:p>
          <a:p>
            <a:pPr lvl="2"/>
            <a:r>
              <a:rPr lang="fr-FR" dirty="0" smtClean="0"/>
              <a:t>Be </a:t>
            </a:r>
            <a:r>
              <a:rPr lang="fr-FR" dirty="0" err="1" smtClean="0"/>
              <a:t>ready</a:t>
            </a:r>
            <a:r>
              <a:rPr lang="fr-FR" dirty="0" smtClean="0"/>
              <a:t> for </a:t>
            </a:r>
            <a:r>
              <a:rPr lang="fr-FR" dirty="0" err="1" smtClean="0"/>
              <a:t>larger</a:t>
            </a:r>
            <a:r>
              <a:rPr lang="fr-FR" dirty="0" smtClean="0"/>
              <a:t>, more </a:t>
            </a:r>
            <a:r>
              <a:rPr lang="fr-FR" dirty="0" err="1" smtClean="0"/>
              <a:t>granular</a:t>
            </a:r>
            <a:r>
              <a:rPr lang="fr-FR" dirty="0" smtClean="0"/>
              <a:t> data collection</a:t>
            </a:r>
            <a:endParaRPr lang="fr-FR" dirty="0"/>
          </a:p>
          <a:p>
            <a:pPr lvl="3"/>
            <a:r>
              <a:rPr lang="fr-FR" dirty="0" smtClean="0"/>
              <a:t>Introduction of </a:t>
            </a:r>
            <a:r>
              <a:rPr lang="fr-FR" dirty="0"/>
              <a:t>XBRL OIM/CSV ou OIM/</a:t>
            </a:r>
            <a:r>
              <a:rPr lang="fr-FR" dirty="0" err="1"/>
              <a:t>Json</a:t>
            </a:r>
            <a:r>
              <a:rPr lang="fr-FR" dirty="0"/>
              <a:t> </a:t>
            </a:r>
            <a:r>
              <a:rPr lang="fr-FR" dirty="0" smtClean="0"/>
              <a:t>on instance </a:t>
            </a:r>
            <a:r>
              <a:rPr lang="fr-FR" dirty="0" err="1" smtClean="0"/>
              <a:t>level</a:t>
            </a:r>
            <a:r>
              <a:rPr lang="fr-FR" dirty="0" smtClean="0"/>
              <a:t> ? (v3.0+)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92774156"/>
      </p:ext>
    </p:extLst>
  </p:cSld>
  <p:clrMapOvr>
    <a:masterClrMapping/>
  </p:clrMapOvr>
</p:sld>
</file>

<file path=ppt/theme/theme1.xml><?xml version="1.0" encoding="utf-8"?>
<a:theme xmlns:a="http://schemas.openxmlformats.org/drawingml/2006/main" name="20160512_Presentation_Reunion de place Asur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9115</TotalTime>
  <Words>290</Words>
  <Application>Microsoft Office PowerPoint</Application>
  <PresentationFormat>Affichage à l'écran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20160512_Presentation_Reunion de place Asurance</vt:lpstr>
      <vt:lpstr>Taxonomies - EIOPA</vt:lpstr>
      <vt:lpstr>Taxonomies - EIOPA</vt:lpstr>
      <vt:lpstr>Taxonomies - EIOPA</vt:lpstr>
      <vt:lpstr>Taxonomies - EBA</vt:lpstr>
      <vt:lpstr>Taxonomies - EBA</vt:lpstr>
      <vt:lpstr>Taxonomies - EBA</vt:lpstr>
      <vt:lpstr>Taxonomies - EBA</vt:lpstr>
      <vt:lpstr>Taxonomies - EBA</vt:lpstr>
      <vt:lpstr>Taxonomies - EBA</vt:lpstr>
    </vt:vector>
  </TitlesOfParts>
  <Company>Banque de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Taxonomies Nationales</dc:title>
  <dc:creator>Jean-Marie ROUGEOT</dc:creator>
  <cp:lastModifiedBy>LE MOAL-JOUBEL Vincent (UA 2113)</cp:lastModifiedBy>
  <cp:revision>25</cp:revision>
  <dcterms:created xsi:type="dcterms:W3CDTF">2019-09-16T09:44:51Z</dcterms:created>
  <dcterms:modified xsi:type="dcterms:W3CDTF">2019-09-25T10:55:29Z</dcterms:modified>
</cp:coreProperties>
</file>