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1"/>
  </p:notesMasterIdLst>
  <p:handoutMasterIdLst>
    <p:handoutMasterId r:id="rId22"/>
  </p:handoutMasterIdLst>
  <p:sldIdLst>
    <p:sldId id="280" r:id="rId2"/>
    <p:sldId id="265" r:id="rId3"/>
    <p:sldId id="268" r:id="rId4"/>
    <p:sldId id="284" r:id="rId5"/>
    <p:sldId id="285" r:id="rId6"/>
    <p:sldId id="286" r:id="rId7"/>
    <p:sldId id="283" r:id="rId8"/>
    <p:sldId id="277" r:id="rId9"/>
    <p:sldId id="281" r:id="rId10"/>
    <p:sldId id="288" r:id="rId11"/>
    <p:sldId id="264" r:id="rId12"/>
    <p:sldId id="291" r:id="rId13"/>
    <p:sldId id="292" r:id="rId14"/>
    <p:sldId id="287" r:id="rId15"/>
    <p:sldId id="293" r:id="rId16"/>
    <p:sldId id="278" r:id="rId17"/>
    <p:sldId id="282" r:id="rId18"/>
    <p:sldId id="289" r:id="rId19"/>
    <p:sldId id="290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5" autoAdjust="0"/>
    <p:restoredTop sz="65224" autoAdjust="0"/>
  </p:normalViewPr>
  <p:slideViewPr>
    <p:cSldViewPr>
      <p:cViewPr varScale="1">
        <p:scale>
          <a:sx n="48" d="100"/>
          <a:sy n="48" d="100"/>
        </p:scale>
        <p:origin x="1668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10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51E9D-AFA8-4230-BB44-1FDA7A5FBFEC}" type="datetimeFigureOut">
              <a:rPr lang="fr-FR" smtClean="0"/>
              <a:t>08/04/2021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897DE-8F5C-42FC-81C5-06A9F20CF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41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A2592-8A20-4F77-9041-CF9289CC3F0E}" type="datetimeFigureOut">
              <a:rPr lang="fr-FR" smtClean="0"/>
              <a:t>08/04/2021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E41B3-628E-4112-BDC0-681981B15F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20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Pan </a:t>
            </a:r>
            <a:r>
              <a:rPr lang="fr-FR" dirty="0" err="1" smtClean="0"/>
              <a:t>European</a:t>
            </a:r>
            <a:r>
              <a:rPr lang="fr-FR" dirty="0" smtClean="0"/>
              <a:t> Pension Product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E41B3-628E-4112-BDC0-681981B15F7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77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3.0 Notifications: a new framework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1.To notify liabilities subject to impracticability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2.Sent from Institutions to RAs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3.EBA has no intention to collect it yet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4.No frequency, can be sent any day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5.Individual data</a:t>
            </a:r>
          </a:p>
          <a:p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new framework with one module GSII indicators (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Systemically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Important Institutions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 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template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 01.00</a:t>
            </a:r>
          </a:p>
          <a:p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Reporting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frequency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quarterly</a:t>
            </a:r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reference date: 2021-06-30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Reported by institutions, and will be collected by the EBA using sequential approach.</a:t>
            </a:r>
          </a:p>
          <a:p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E41B3-628E-4112-BDC0-681981B15F7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949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fbeelding 1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006"/>
          <a:stretch/>
        </p:blipFill>
        <p:spPr>
          <a:xfrm>
            <a:off x="3948898" y="2826018"/>
            <a:ext cx="4859477" cy="5700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246246" y="2982551"/>
            <a:ext cx="580384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646893"/>
            <a:ext cx="7886700" cy="1107092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2186247"/>
            <a:ext cx="7886700" cy="37822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0455"/>
          <a:stretch/>
        </p:blipFill>
        <p:spPr>
          <a:xfrm>
            <a:off x="628650" y="6201296"/>
            <a:ext cx="7886700" cy="83127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132098F-FB0F-4C9A-9BBE-6DCE51167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93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311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 idx="4294967295"/>
          </p:nvPr>
        </p:nvSpPr>
        <p:spPr>
          <a:xfrm>
            <a:off x="3851920" y="1988840"/>
            <a:ext cx="3984625" cy="813098"/>
          </a:xfrm>
          <a:prstGeom prst="rect">
            <a:avLst/>
          </a:prstGeom>
        </p:spPr>
        <p:txBody>
          <a:bodyPr/>
          <a:lstStyle/>
          <a:p>
            <a:r>
              <a:rPr lang="nl-NL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&amp; Insurance </a:t>
            </a:r>
            <a:r>
              <a:rPr lang="nl-NL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nl-NL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</a:t>
            </a:r>
            <a:endParaRPr lang="nl-NL" sz="3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651375" y="3365500"/>
            <a:ext cx="4492625" cy="1359644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</a:t>
            </a:r>
            <a:r>
              <a:rPr lang="nl-N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Verdin</a:t>
            </a:r>
            <a:endParaRPr lang="nl-N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Tesh</a:t>
            </a:r>
            <a:r>
              <a:rPr lang="nl-NL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Advice</a:t>
            </a:r>
            <a:endParaRPr lang="nl-NL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Vincent Le Moal-Joubel</a:t>
            </a:r>
          </a:p>
          <a:p>
            <a:r>
              <a:rPr lang="nl-NL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Banque</a:t>
            </a:r>
            <a:r>
              <a:rPr lang="nl-NL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France</a:t>
            </a:r>
            <a:endParaRPr lang="nl-NL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967059" y="602128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08/04/2021</a:t>
            </a:r>
          </a:p>
        </p:txBody>
      </p:sp>
    </p:spTree>
    <p:extLst>
      <p:ext uri="{BB962C8B-B14F-4D97-AF65-F5344CB8AC3E}">
        <p14:creationId xmlns:p14="http://schemas.microsoft.com/office/powerpoint/2010/main" val="30771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-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3782291"/>
          </a:xfrm>
        </p:spPr>
        <p:txBody>
          <a:bodyPr/>
          <a:lstStyle/>
          <a:p>
            <a:r>
              <a:rPr lang="fr-FR" dirty="0" err="1" smtClean="0"/>
              <a:t>Taxonomy</a:t>
            </a:r>
            <a:r>
              <a:rPr lang="fr-FR" dirty="0" smtClean="0"/>
              <a:t> 3.0</a:t>
            </a:r>
          </a:p>
          <a:p>
            <a:pPr lvl="1"/>
            <a:r>
              <a:rPr lang="fr-FR" dirty="0" smtClean="0"/>
              <a:t>2 phases</a:t>
            </a:r>
          </a:p>
          <a:p>
            <a:pPr lvl="2"/>
            <a:r>
              <a:rPr lang="fr-FR" dirty="0" smtClean="0"/>
              <a:t>Phase 1 : </a:t>
            </a:r>
            <a:r>
              <a:rPr lang="fr-FR" dirty="0" err="1" smtClean="0"/>
              <a:t>published</a:t>
            </a:r>
            <a:r>
              <a:rPr lang="fr-FR" dirty="0" smtClean="0"/>
              <a:t> in </a:t>
            </a:r>
            <a:r>
              <a:rPr lang="fr-FR" dirty="0" err="1" smtClean="0"/>
              <a:t>January</a:t>
            </a:r>
            <a:endParaRPr lang="fr-FR" dirty="0" smtClean="0"/>
          </a:p>
          <a:p>
            <a:pPr lvl="2"/>
            <a:endParaRPr lang="fr-FR" dirty="0"/>
          </a:p>
          <a:p>
            <a:pPr lvl="2"/>
            <a:endParaRPr lang="fr-FR" dirty="0" smtClean="0"/>
          </a:p>
          <a:p>
            <a:pPr lvl="2"/>
            <a:endParaRPr lang="fr-FR" dirty="0"/>
          </a:p>
          <a:p>
            <a:pPr lvl="2"/>
            <a:endParaRPr lang="fr-FR" dirty="0" smtClean="0"/>
          </a:p>
          <a:p>
            <a:pPr lvl="2"/>
            <a:endParaRPr lang="fr-FR" dirty="0"/>
          </a:p>
          <a:p>
            <a:pPr lvl="2"/>
            <a:endParaRPr lang="fr-FR" dirty="0" smtClean="0"/>
          </a:p>
          <a:p>
            <a:pPr lvl="2"/>
            <a:endParaRPr lang="fr-FR" dirty="0"/>
          </a:p>
          <a:p>
            <a:pPr lvl="2"/>
            <a:endParaRPr lang="fr-FR" dirty="0" smtClean="0"/>
          </a:p>
          <a:p>
            <a:pPr lvl="2"/>
            <a:endParaRPr lang="fr-FR" dirty="0"/>
          </a:p>
          <a:p>
            <a:pPr lvl="2"/>
            <a:endParaRPr lang="fr-FR" dirty="0" smtClean="0"/>
          </a:p>
          <a:p>
            <a:pPr lvl="2"/>
            <a:endParaRPr lang="fr-FR" dirty="0"/>
          </a:p>
          <a:p>
            <a:pPr lvl="2"/>
            <a:endParaRPr lang="fr-FR" dirty="0" smtClean="0"/>
          </a:p>
          <a:p>
            <a:pPr lvl="2"/>
            <a:endParaRPr lang="fr-FR" dirty="0"/>
          </a:p>
          <a:p>
            <a:pPr lvl="2"/>
            <a:r>
              <a:rPr lang="fr-FR" dirty="0" smtClean="0"/>
              <a:t>Phase 2 : MREL/TLAC, REM : </a:t>
            </a:r>
            <a:r>
              <a:rPr lang="fr-FR" dirty="0" err="1" smtClean="0"/>
              <a:t>Published</a:t>
            </a:r>
            <a:r>
              <a:rPr lang="fr-FR" dirty="0" smtClean="0"/>
              <a:t> in March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275259"/>
            <a:ext cx="6373126" cy="2847800"/>
          </a:xfrm>
          <a:prstGeom prst="rect">
            <a:avLst/>
          </a:prstGeom>
        </p:spPr>
      </p:pic>
      <p:sp>
        <p:nvSpPr>
          <p:cNvPr id="6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2021/08/04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247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-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3782291"/>
          </a:xfrm>
        </p:spPr>
        <p:txBody>
          <a:bodyPr>
            <a:normAutofit/>
          </a:bodyPr>
          <a:lstStyle/>
          <a:p>
            <a:r>
              <a:rPr lang="fr-FR" dirty="0" smtClean="0"/>
              <a:t>v3.0 </a:t>
            </a:r>
            <a:r>
              <a:rPr lang="fr-FR" dirty="0" err="1" smtClean="0"/>
              <a:t>Reglementary</a:t>
            </a:r>
            <a:r>
              <a:rPr lang="fr-FR" dirty="0" smtClean="0"/>
              <a:t> modifications</a:t>
            </a:r>
          </a:p>
          <a:p>
            <a:pPr lvl="2"/>
            <a:r>
              <a:rPr lang="fr-FR" dirty="0" smtClean="0"/>
              <a:t>CRR2</a:t>
            </a:r>
          </a:p>
          <a:p>
            <a:pPr lvl="2"/>
            <a:r>
              <a:rPr lang="fr-FR" dirty="0" smtClean="0"/>
              <a:t>BRRD2</a:t>
            </a:r>
          </a:p>
          <a:p>
            <a:pPr lvl="2"/>
            <a:endParaRPr lang="fr-FR" dirty="0" smtClean="0"/>
          </a:p>
          <a:p>
            <a:pPr lvl="1"/>
            <a:r>
              <a:rPr lang="fr-FR" dirty="0" err="1" smtClean="0"/>
              <a:t>Technical</a:t>
            </a:r>
            <a:r>
              <a:rPr lang="fr-FR" dirty="0" smtClean="0"/>
              <a:t> modifications</a:t>
            </a:r>
          </a:p>
          <a:p>
            <a:pPr lvl="2"/>
            <a:r>
              <a:rPr lang="fr-FR" dirty="0"/>
              <a:t>Flexible </a:t>
            </a:r>
            <a:r>
              <a:rPr lang="fr-FR" dirty="0" err="1"/>
              <a:t>way</a:t>
            </a:r>
            <a:r>
              <a:rPr lang="fr-FR" dirty="0"/>
              <a:t> to change </a:t>
            </a:r>
            <a:r>
              <a:rPr lang="fr-FR" dirty="0" err="1"/>
              <a:t>severity</a:t>
            </a:r>
            <a:r>
              <a:rPr lang="fr-FR" dirty="0"/>
              <a:t> </a:t>
            </a:r>
            <a:r>
              <a:rPr lang="fr-FR" dirty="0" smtClean="0"/>
              <a:t>of assertion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/>
              <a:t>taxonomy</a:t>
            </a:r>
            <a:r>
              <a:rPr lang="fr-FR" dirty="0"/>
              <a:t> </a:t>
            </a:r>
            <a:r>
              <a:rPr lang="fr-FR" dirty="0" err="1" smtClean="0"/>
              <a:t>lifecycle</a:t>
            </a:r>
            <a:endParaRPr lang="fr-FR" dirty="0" smtClean="0"/>
          </a:p>
          <a:p>
            <a:pPr lvl="3"/>
            <a:r>
              <a:rPr lang="fr-FR" dirty="0" smtClean="0"/>
              <a:t>Modification of the file structure of the </a:t>
            </a:r>
            <a:r>
              <a:rPr lang="fr-FR" dirty="0" err="1" smtClean="0"/>
              <a:t>controls</a:t>
            </a:r>
            <a:endParaRPr lang="fr-FR" dirty="0" smtClean="0"/>
          </a:p>
          <a:p>
            <a:pPr lvl="2"/>
            <a:r>
              <a:rPr lang="fr-FR" dirty="0" err="1" smtClean="0"/>
              <a:t>Number</a:t>
            </a:r>
            <a:r>
              <a:rPr lang="fr-FR" dirty="0" smtClean="0"/>
              <a:t> of digits in DPM </a:t>
            </a:r>
            <a:r>
              <a:rPr lang="fr-FR" dirty="0" err="1" smtClean="0"/>
              <a:t>coordinates</a:t>
            </a:r>
            <a:r>
              <a:rPr lang="fr-FR" dirty="0" smtClean="0"/>
              <a:t> (</a:t>
            </a:r>
            <a:r>
              <a:rPr lang="fr-FR" dirty="0" err="1" smtClean="0"/>
              <a:t>row</a:t>
            </a:r>
            <a:r>
              <a:rPr lang="fr-FR" dirty="0" smtClean="0"/>
              <a:t>, </a:t>
            </a:r>
            <a:r>
              <a:rPr lang="fr-FR" dirty="0" err="1" smtClean="0"/>
              <a:t>columns</a:t>
            </a:r>
            <a:r>
              <a:rPr lang="fr-FR" dirty="0" smtClean="0"/>
              <a:t>, Z) </a:t>
            </a:r>
            <a:r>
              <a:rPr lang="fr-FR" dirty="0" err="1" smtClean="0"/>
              <a:t>increased</a:t>
            </a:r>
            <a:r>
              <a:rPr lang="fr-FR" dirty="0" smtClean="0"/>
              <a:t> to 4</a:t>
            </a:r>
          </a:p>
          <a:p>
            <a:pPr lvl="2"/>
            <a:r>
              <a:rPr lang="fr-FR" dirty="0" err="1" smtClean="0"/>
              <a:t>Metric</a:t>
            </a:r>
            <a:r>
              <a:rPr lang="fr-FR" dirty="0" smtClean="0"/>
              <a:t> pi445 (</a:t>
            </a:r>
            <a:r>
              <a:rPr lang="fr-FR" dirty="0" err="1" smtClean="0"/>
              <a:t>introduced</a:t>
            </a:r>
            <a:r>
              <a:rPr lang="fr-FR" dirty="0" smtClean="0"/>
              <a:t> in V2.8) has been </a:t>
            </a:r>
            <a:r>
              <a:rPr lang="fr-FR" dirty="0" err="1" smtClean="0"/>
              <a:t>fixed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decimalItempType</a:t>
            </a:r>
            <a:r>
              <a:rPr lang="fr-FR" dirty="0" smtClean="0"/>
              <a:t> to </a:t>
            </a:r>
            <a:r>
              <a:rPr lang="fr-FR" dirty="0" err="1" smtClean="0"/>
              <a:t>percentItemType</a:t>
            </a:r>
            <a:r>
              <a:rPr lang="fr-FR" dirty="0" smtClean="0"/>
              <a:t> in V3.0</a:t>
            </a:r>
          </a:p>
          <a:p>
            <a:pPr lvl="2"/>
            <a:r>
              <a:rPr lang="fr-FR" dirty="0" smtClean="0"/>
              <a:t>More </a:t>
            </a:r>
            <a:r>
              <a:rPr lang="fr-FR" dirty="0" err="1" smtClean="0"/>
              <a:t>than</a:t>
            </a:r>
            <a:r>
              <a:rPr lang="fr-FR" dirty="0" smtClean="0"/>
              <a:t> 100 </a:t>
            </a:r>
            <a:r>
              <a:rPr lang="fr-FR" dirty="0" err="1" smtClean="0"/>
              <a:t>duplicated</a:t>
            </a:r>
            <a:r>
              <a:rPr lang="fr-FR" dirty="0" smtClean="0"/>
              <a:t> validations have been </a:t>
            </a:r>
            <a:r>
              <a:rPr lang="fr-FR" dirty="0" err="1" smtClean="0"/>
              <a:t>deleted</a:t>
            </a:r>
            <a:endParaRPr lang="fr-FR" dirty="0" smtClean="0"/>
          </a:p>
        </p:txBody>
      </p:sp>
      <p:sp>
        <p:nvSpPr>
          <p:cNvPr id="5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2021/08/04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277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-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3782291"/>
          </a:xfrm>
        </p:spPr>
        <p:txBody>
          <a:bodyPr/>
          <a:lstStyle/>
          <a:p>
            <a:r>
              <a:rPr lang="fr-FR" dirty="0" err="1" smtClean="0"/>
              <a:t>Taxonomy</a:t>
            </a:r>
            <a:r>
              <a:rPr lang="fr-FR" dirty="0" smtClean="0"/>
              <a:t> 3.0</a:t>
            </a:r>
          </a:p>
          <a:p>
            <a:pPr marL="342900" lvl="1" indent="0">
              <a:buNone/>
            </a:pPr>
            <a:r>
              <a:rPr lang="fr-FR" u="sng" dirty="0" smtClean="0"/>
              <a:t>Phase 2 Errata 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rgbClr val="FF0000"/>
                </a:solidFill>
              </a:rPr>
              <a:t>Published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today</a:t>
            </a:r>
            <a:r>
              <a:rPr lang="fr-FR" dirty="0" smtClean="0">
                <a:solidFill>
                  <a:srgbClr val="FF0000"/>
                </a:solidFill>
              </a:rPr>
              <a:t> (</a:t>
            </a:r>
            <a:r>
              <a:rPr lang="fr-FR" smtClean="0">
                <a:solidFill>
                  <a:srgbClr val="FF0000"/>
                </a:solidFill>
              </a:rPr>
              <a:t>8th </a:t>
            </a:r>
            <a:r>
              <a:rPr lang="fr-FR" smtClean="0">
                <a:solidFill>
                  <a:srgbClr val="FF0000"/>
                </a:solidFill>
              </a:rPr>
              <a:t>April)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endParaRPr lang="fr-FR" sz="2400" dirty="0" smtClean="0"/>
          </a:p>
          <a:p>
            <a:pPr lvl="1"/>
            <a:r>
              <a:rPr lang="en-US" sz="1700" dirty="0" smtClean="0"/>
              <a:t>On taxonomy:</a:t>
            </a:r>
          </a:p>
          <a:p>
            <a:pPr lvl="2"/>
            <a:r>
              <a:rPr lang="en-US" sz="1400" dirty="0" smtClean="0"/>
              <a:t>Amend m_02.00.a.xsd and m_02.00.a-def.xml to reflect the grey cells on M 02.00.a </a:t>
            </a:r>
          </a:p>
          <a:p>
            <a:pPr lvl="2"/>
            <a:r>
              <a:rPr lang="en-US" sz="1400" dirty="0" smtClean="0"/>
              <a:t>Amend 4 table label files to precise the label of open dimensions on z axis:</a:t>
            </a:r>
          </a:p>
          <a:p>
            <a:pPr marL="1371600" lvl="4" indent="0">
              <a:buNone/>
            </a:pPr>
            <a:r>
              <a:rPr lang="en-US" sz="1250" dirty="0" smtClean="0"/>
              <a:t>▪ r_04.00.a-lab-en.xml </a:t>
            </a:r>
          </a:p>
          <a:p>
            <a:pPr marL="685800" lvl="2" indent="0">
              <a:buNone/>
            </a:pPr>
            <a:r>
              <a:rPr lang="fr-FR" sz="1400" dirty="0" smtClean="0"/>
              <a:t>	▪ r_04.00.b-lab-en.xml </a:t>
            </a:r>
          </a:p>
          <a:p>
            <a:pPr marL="685800" lvl="2" indent="0">
              <a:buNone/>
            </a:pPr>
            <a:r>
              <a:rPr lang="fr-FR" sz="1400" dirty="0" smtClean="0"/>
              <a:t>	▪ r_04.00.c-lab-en.xml </a:t>
            </a:r>
          </a:p>
          <a:p>
            <a:pPr marL="685800" lvl="2" indent="0">
              <a:buNone/>
            </a:pPr>
            <a:r>
              <a:rPr lang="fr-FR" sz="1400" dirty="0" smtClean="0"/>
              <a:t>	▪ c_08.05.1.b-lab-en.xml</a:t>
            </a:r>
          </a:p>
          <a:p>
            <a:pPr lvl="2"/>
            <a:r>
              <a:rPr lang="en-US" sz="1400" dirty="0" smtClean="0"/>
              <a:t>Amend tax-lab-en.xml for taxonomy FINREP IND to use the correct version number 3.0.0 </a:t>
            </a:r>
          </a:p>
          <a:p>
            <a:endParaRPr lang="fr-FR" sz="2400" dirty="0"/>
          </a:p>
          <a:p>
            <a:pPr lvl="2"/>
            <a:endParaRPr lang="fr-FR" dirty="0" smtClean="0"/>
          </a:p>
        </p:txBody>
      </p:sp>
      <p:sp>
        <p:nvSpPr>
          <p:cNvPr id="6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rgbClr val="FF0000"/>
                </a:solidFill>
              </a:rPr>
              <a:t>2021/08/04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91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-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248472"/>
          </a:xfrm>
        </p:spPr>
        <p:txBody>
          <a:bodyPr/>
          <a:lstStyle/>
          <a:p>
            <a:r>
              <a:rPr lang="fr-FR" dirty="0" err="1" smtClean="0"/>
              <a:t>Taxonomy</a:t>
            </a:r>
            <a:r>
              <a:rPr lang="fr-FR" dirty="0" smtClean="0"/>
              <a:t> 3.0</a:t>
            </a:r>
          </a:p>
          <a:p>
            <a:pPr marL="342900" lvl="1" indent="0">
              <a:buNone/>
            </a:pPr>
            <a:r>
              <a:rPr lang="fr-FR" u="sng" dirty="0" smtClean="0"/>
              <a:t>Phase 2 Errata 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rgbClr val="FF0000"/>
                </a:solidFill>
              </a:rPr>
              <a:t>Published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today</a:t>
            </a:r>
            <a:r>
              <a:rPr lang="fr-FR" dirty="0" smtClean="0">
                <a:solidFill>
                  <a:srgbClr val="FF0000"/>
                </a:solidFill>
              </a:rPr>
              <a:t> (8th March)</a:t>
            </a:r>
          </a:p>
          <a:p>
            <a:pPr marL="342900" lvl="1" indent="0">
              <a:buNone/>
            </a:pPr>
            <a:endParaRPr lang="fr-FR" sz="2400" dirty="0"/>
          </a:p>
          <a:p>
            <a:pPr lvl="1"/>
            <a:r>
              <a:rPr lang="fr-FR" dirty="0"/>
              <a:t>On DPM : </a:t>
            </a:r>
            <a:endParaRPr lang="fr-FR" sz="1200" dirty="0"/>
          </a:p>
          <a:p>
            <a:pPr lvl="2"/>
            <a:r>
              <a:rPr lang="fr-FR" sz="900" dirty="0" smtClean="0"/>
              <a:t> </a:t>
            </a:r>
            <a:r>
              <a:rPr lang="fr-FR" sz="1400" dirty="0"/>
              <a:t>Update </a:t>
            </a:r>
            <a:r>
              <a:rPr lang="fr-FR" sz="1400" dirty="0" err="1"/>
              <a:t>XbrlTableCode</a:t>
            </a:r>
            <a:r>
              <a:rPr lang="fr-FR" sz="1400" dirty="0"/>
              <a:t> for table M 02.00.a in </a:t>
            </a:r>
            <a:r>
              <a:rPr lang="fr-FR" sz="1400" dirty="0" err="1" smtClean="0"/>
              <a:t>TableVersion</a:t>
            </a:r>
            <a:endParaRPr lang="fr-FR" sz="1400" dirty="0" smtClean="0"/>
          </a:p>
          <a:p>
            <a:pPr lvl="3"/>
            <a:r>
              <a:rPr lang="fr-FR" sz="1250" i="1" dirty="0" smtClean="0"/>
              <a:t>update </a:t>
            </a:r>
            <a:r>
              <a:rPr lang="fr-FR" sz="1250" i="1" dirty="0" err="1"/>
              <a:t>TableVersion</a:t>
            </a:r>
            <a:r>
              <a:rPr lang="fr-FR" sz="1250" i="1" dirty="0"/>
              <a:t> set </a:t>
            </a:r>
            <a:r>
              <a:rPr lang="fr-FR" sz="1250" dirty="0" err="1"/>
              <a:t>XbrlTableCode</a:t>
            </a:r>
            <a:r>
              <a:rPr lang="fr-FR" sz="1250" dirty="0"/>
              <a:t> </a:t>
            </a:r>
            <a:r>
              <a:rPr lang="fr-FR" sz="1250" i="1" dirty="0"/>
              <a:t>= "M_02.00.a" </a:t>
            </a:r>
            <a:r>
              <a:rPr lang="fr-FR" sz="1250" i="1" dirty="0" err="1"/>
              <a:t>where</a:t>
            </a:r>
            <a:r>
              <a:rPr lang="fr-FR" sz="1250" i="1" dirty="0"/>
              <a:t> </a:t>
            </a:r>
            <a:r>
              <a:rPr lang="fr-FR" sz="1250" i="1" dirty="0" err="1"/>
              <a:t>TableVID</a:t>
            </a:r>
            <a:r>
              <a:rPr lang="fr-FR" sz="1250" i="1" dirty="0"/>
              <a:t> = 2028; </a:t>
            </a:r>
            <a:endParaRPr lang="fr-FR" sz="1250" dirty="0"/>
          </a:p>
          <a:p>
            <a:endParaRPr lang="fr-FR" sz="2000" dirty="0"/>
          </a:p>
          <a:p>
            <a:pPr lvl="2"/>
            <a:r>
              <a:rPr lang="fr-FR" sz="1400" dirty="0" smtClean="0"/>
              <a:t> </a:t>
            </a:r>
            <a:r>
              <a:rPr lang="fr-FR" sz="1400" i="1" dirty="0"/>
              <a:t>Update </a:t>
            </a:r>
            <a:r>
              <a:rPr lang="fr-FR" sz="1400" i="1" dirty="0" err="1"/>
              <a:t>TaxonomyLabel</a:t>
            </a:r>
            <a:r>
              <a:rPr lang="fr-FR" sz="1400" i="1" dirty="0"/>
              <a:t> for </a:t>
            </a:r>
            <a:r>
              <a:rPr lang="fr-FR" sz="1400" i="1" dirty="0" smtClean="0"/>
              <a:t>FINREP3.0-Ind</a:t>
            </a:r>
          </a:p>
          <a:p>
            <a:pPr lvl="3"/>
            <a:r>
              <a:rPr lang="fr-FR" sz="1250" i="1" dirty="0" smtClean="0"/>
              <a:t>Update </a:t>
            </a:r>
            <a:r>
              <a:rPr lang="fr-FR" sz="1250" i="1" dirty="0" err="1"/>
              <a:t>Taxonomy</a:t>
            </a:r>
            <a:r>
              <a:rPr lang="fr-FR" sz="1250" i="1" dirty="0"/>
              <a:t> set </a:t>
            </a:r>
            <a:r>
              <a:rPr lang="fr-FR" sz="1250" i="1" dirty="0" err="1"/>
              <a:t>TaxonomyLabel</a:t>
            </a:r>
            <a:r>
              <a:rPr lang="fr-FR" sz="1250" i="1" dirty="0"/>
              <a:t> ='</a:t>
            </a:r>
            <a:r>
              <a:rPr lang="fr-FR" sz="1250" i="1" dirty="0" err="1"/>
              <a:t>FINancial</a:t>
            </a:r>
            <a:r>
              <a:rPr lang="fr-FR" sz="1250" i="1" dirty="0"/>
              <a:t> </a:t>
            </a:r>
            <a:r>
              <a:rPr lang="fr-FR" sz="1250" i="1" dirty="0" err="1"/>
              <a:t>REPorting</a:t>
            </a:r>
            <a:r>
              <a:rPr lang="fr-FR" sz="1250" i="1" dirty="0"/>
              <a:t> 3.0.0 </a:t>
            </a:r>
            <a:r>
              <a:rPr lang="fr-FR" sz="1250" i="1" dirty="0" err="1"/>
              <a:t>Individual</a:t>
            </a:r>
            <a:r>
              <a:rPr lang="fr-FR" sz="1250" i="1" dirty="0"/>
              <a:t> (DPM 3.0)' </a:t>
            </a:r>
            <a:r>
              <a:rPr lang="fr-FR" sz="1250" i="1" dirty="0" err="1"/>
              <a:t>where</a:t>
            </a:r>
            <a:r>
              <a:rPr lang="fr-FR" sz="1250" i="1" dirty="0"/>
              <a:t> </a:t>
            </a:r>
            <a:r>
              <a:rPr lang="fr-FR" sz="1250" i="1" dirty="0" err="1"/>
              <a:t>TaxonomyID</a:t>
            </a:r>
            <a:r>
              <a:rPr lang="fr-FR" sz="1250" i="1" dirty="0"/>
              <a:t> = 66; </a:t>
            </a:r>
            <a:endParaRPr lang="fr-FR" sz="1250" dirty="0"/>
          </a:p>
          <a:p>
            <a:endParaRPr lang="fr-FR" sz="2000" dirty="0"/>
          </a:p>
          <a:p>
            <a:pPr lvl="2"/>
            <a:r>
              <a:rPr lang="en-US" sz="1400" dirty="0" smtClean="0"/>
              <a:t>Update </a:t>
            </a:r>
            <a:r>
              <a:rPr lang="en-US" sz="1400" dirty="0" err="1"/>
              <a:t>CodeDomainID</a:t>
            </a:r>
            <a:r>
              <a:rPr lang="en-US" sz="1400" dirty="0"/>
              <a:t> for Metric </a:t>
            </a:r>
            <a:r>
              <a:rPr lang="en-US" sz="1400" dirty="0" smtClean="0"/>
              <a:t>9208</a:t>
            </a:r>
          </a:p>
          <a:p>
            <a:pPr lvl="3"/>
            <a:r>
              <a:rPr lang="en-US" sz="1250" dirty="0" smtClean="0"/>
              <a:t>update </a:t>
            </a:r>
            <a:r>
              <a:rPr lang="en-US" sz="1250" dirty="0"/>
              <a:t>Metric set </a:t>
            </a:r>
            <a:r>
              <a:rPr lang="en-US" sz="1250" dirty="0" err="1"/>
              <a:t>CodeDomainID</a:t>
            </a:r>
            <a:r>
              <a:rPr lang="en-US" sz="1250" dirty="0"/>
              <a:t> = 130 where </a:t>
            </a:r>
            <a:r>
              <a:rPr lang="en-US" sz="1250" dirty="0" err="1"/>
              <a:t>MetricID</a:t>
            </a:r>
            <a:r>
              <a:rPr lang="en-US" sz="1250" dirty="0"/>
              <a:t> = 9208; </a:t>
            </a:r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/>
          </a:p>
          <a:p>
            <a:pPr lvl="2"/>
            <a:endParaRPr lang="fr-FR" sz="1200" dirty="0" smtClean="0"/>
          </a:p>
        </p:txBody>
      </p:sp>
      <p:sp>
        <p:nvSpPr>
          <p:cNvPr id="5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rgbClr val="FF0000"/>
                </a:solidFill>
              </a:rPr>
              <a:t>2021/08/04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14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-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77759"/>
            <a:ext cx="7886700" cy="3782291"/>
          </a:xfrm>
        </p:spPr>
        <p:txBody>
          <a:bodyPr>
            <a:normAutofit/>
          </a:bodyPr>
          <a:lstStyle/>
          <a:p>
            <a:r>
              <a:rPr lang="fr-FR" dirty="0" smtClean="0"/>
              <a:t>V3.1</a:t>
            </a:r>
          </a:p>
          <a:p>
            <a:pPr lvl="1"/>
            <a:r>
              <a:rPr lang="fr-FR" dirty="0" smtClean="0"/>
              <a:t>New </a:t>
            </a:r>
            <a:r>
              <a:rPr lang="fr-FR" dirty="0" err="1" smtClean="0"/>
              <a:t>reporting</a:t>
            </a:r>
            <a:r>
              <a:rPr lang="fr-FR" dirty="0" smtClean="0"/>
              <a:t> (Q1 2021)</a:t>
            </a:r>
          </a:p>
          <a:p>
            <a:pPr lvl="2"/>
            <a:r>
              <a:rPr lang="fr-FR" dirty="0" smtClean="0"/>
              <a:t>Invest </a:t>
            </a:r>
            <a:r>
              <a:rPr lang="fr-FR" dirty="0" err="1" smtClean="0"/>
              <a:t>Firms</a:t>
            </a:r>
            <a:endParaRPr lang="fr-FR" dirty="0" smtClean="0"/>
          </a:p>
          <a:p>
            <a:pPr lvl="1"/>
            <a:r>
              <a:rPr lang="fr-FR" dirty="0" err="1" smtClean="0"/>
              <a:t>Updated</a:t>
            </a:r>
            <a:r>
              <a:rPr lang="fr-FR" dirty="0" smtClean="0"/>
              <a:t> </a:t>
            </a:r>
            <a:r>
              <a:rPr lang="fr-FR" dirty="0" err="1" smtClean="0"/>
              <a:t>reporting</a:t>
            </a:r>
            <a:r>
              <a:rPr lang="fr-FR" dirty="0" smtClean="0"/>
              <a:t> (Q2 2021)</a:t>
            </a:r>
          </a:p>
          <a:p>
            <a:pPr lvl="2"/>
            <a:r>
              <a:rPr lang="fr-FR" dirty="0" err="1" smtClean="0"/>
              <a:t>Resolution</a:t>
            </a:r>
            <a:endParaRPr lang="fr-FR" dirty="0" smtClean="0"/>
          </a:p>
          <a:p>
            <a:pPr lvl="2"/>
            <a:r>
              <a:rPr lang="fr-FR" dirty="0" smtClean="0"/>
              <a:t>SBP</a:t>
            </a:r>
          </a:p>
          <a:p>
            <a:pPr lvl="1"/>
            <a:r>
              <a:rPr lang="fr-FR" dirty="0" smtClean="0"/>
              <a:t>Introduction of </a:t>
            </a:r>
            <a:r>
              <a:rPr lang="fr-FR" dirty="0" err="1" smtClean="0"/>
              <a:t>xBRL</a:t>
            </a:r>
            <a:r>
              <a:rPr lang="fr-FR" dirty="0" smtClean="0"/>
              <a:t>-CSV : </a:t>
            </a:r>
            <a:r>
              <a:rPr lang="fr-FR" dirty="0" err="1" smtClean="0"/>
              <a:t>necessary</a:t>
            </a:r>
            <a:r>
              <a:rPr lang="fr-FR" dirty="0" smtClean="0"/>
              <a:t> </a:t>
            </a:r>
            <a:r>
              <a:rPr lang="fr-FR" dirty="0" err="1" smtClean="0"/>
              <a:t>metadata</a:t>
            </a:r>
            <a:r>
              <a:rPr lang="fr-FR" dirty="0" smtClean="0"/>
              <a:t> </a:t>
            </a:r>
            <a:r>
              <a:rPr lang="fr-FR" dirty="0" err="1" smtClean="0"/>
              <a:t>json</a:t>
            </a:r>
            <a:r>
              <a:rPr lang="fr-FR" dirty="0" smtClean="0"/>
              <a:t> files in </a:t>
            </a:r>
            <a:r>
              <a:rPr lang="fr-FR" dirty="0" err="1" smtClean="0"/>
              <a:t>taxonomy</a:t>
            </a:r>
            <a:r>
              <a:rPr lang="fr-FR" dirty="0" smtClean="0"/>
              <a:t> for the </a:t>
            </a:r>
            <a:r>
              <a:rPr lang="fr-FR" dirty="0" err="1" smtClean="0"/>
              <a:t>the</a:t>
            </a:r>
            <a:r>
              <a:rPr lang="fr-FR" dirty="0" smtClean="0"/>
              <a:t> new </a:t>
            </a:r>
            <a:r>
              <a:rPr lang="fr-FR" dirty="0" err="1" smtClean="0"/>
              <a:t>reporting</a:t>
            </a:r>
            <a:r>
              <a:rPr lang="fr-FR" dirty="0"/>
              <a:t> </a:t>
            </a:r>
            <a:r>
              <a:rPr lang="fr-FR" dirty="0" err="1" smtClean="0"/>
              <a:t>included</a:t>
            </a:r>
            <a:endParaRPr lang="fr-FR" dirty="0" smtClean="0"/>
          </a:p>
          <a:p>
            <a:pPr lvl="1"/>
            <a:endParaRPr lang="fr-FR" dirty="0"/>
          </a:p>
          <a:p>
            <a:pPr marL="342900" lvl="1" indent="0">
              <a:buNone/>
            </a:pPr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626753"/>
            <a:ext cx="8280920" cy="275772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5687747"/>
            <a:ext cx="1083568" cy="406338"/>
          </a:xfrm>
          <a:prstGeom prst="rect">
            <a:avLst/>
          </a:prstGeom>
        </p:spPr>
      </p:pic>
      <p:sp>
        <p:nvSpPr>
          <p:cNvPr id="7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rgbClr val="FF0000"/>
                </a:solidFill>
              </a:rPr>
              <a:t>2021/08/04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768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-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V3.2 (</a:t>
            </a:r>
            <a:r>
              <a:rPr lang="fr-FR" dirty="0" err="1" smtClean="0"/>
              <a:t>under</a:t>
            </a:r>
            <a:r>
              <a:rPr lang="fr-FR" dirty="0" smtClean="0"/>
              <a:t> discussion)</a:t>
            </a:r>
          </a:p>
          <a:p>
            <a:pPr lvl="1"/>
            <a:r>
              <a:rPr lang="fr-FR" dirty="0" smtClean="0"/>
              <a:t>IRRBB </a:t>
            </a:r>
            <a:r>
              <a:rPr lang="fr-FR" sz="1600" i="1" dirty="0"/>
              <a:t>(</a:t>
            </a:r>
            <a:r>
              <a:rPr lang="en-US" sz="1600" i="1" dirty="0"/>
              <a:t>Interest Rate Risk in the Banking Book)</a:t>
            </a:r>
            <a:endParaRPr lang="fr-FR" sz="1600" i="1" dirty="0"/>
          </a:p>
          <a:p>
            <a:pPr lvl="1"/>
            <a:r>
              <a:rPr lang="fr-FR" dirty="0" smtClean="0"/>
              <a:t>IRB </a:t>
            </a:r>
            <a:r>
              <a:rPr lang="fr-FR" dirty="0" err="1" smtClean="0"/>
              <a:t>Reporting</a:t>
            </a:r>
            <a:r>
              <a:rPr lang="fr-FR" dirty="0" smtClean="0"/>
              <a:t> </a:t>
            </a:r>
            <a:r>
              <a:rPr lang="fr-FR" sz="1600" i="1" dirty="0"/>
              <a:t>(</a:t>
            </a:r>
            <a:r>
              <a:rPr lang="fr-FR" sz="1600" i="1" dirty="0" err="1"/>
              <a:t>Internal</a:t>
            </a:r>
            <a:r>
              <a:rPr lang="fr-FR" sz="1600" i="1" dirty="0"/>
              <a:t> Ratings </a:t>
            </a:r>
            <a:r>
              <a:rPr lang="fr-FR" sz="1600" i="1" dirty="0" err="1"/>
              <a:t>Based</a:t>
            </a:r>
            <a:r>
              <a:rPr lang="fr-FR" sz="1600" i="1" dirty="0"/>
              <a:t>)</a:t>
            </a:r>
          </a:p>
          <a:p>
            <a:pPr lvl="1"/>
            <a:r>
              <a:rPr lang="fr-FR" dirty="0" smtClean="0"/>
              <a:t>ALMM</a:t>
            </a:r>
          </a:p>
          <a:p>
            <a:pPr lvl="1"/>
            <a:r>
              <a:rPr lang="fr-FR" dirty="0" smtClean="0"/>
              <a:t>RES</a:t>
            </a:r>
          </a:p>
          <a:p>
            <a:pPr lvl="1"/>
            <a:r>
              <a:rPr lang="fr-FR" dirty="0" smtClean="0"/>
              <a:t>SBP</a:t>
            </a:r>
          </a:p>
          <a:p>
            <a:pPr lvl="1"/>
            <a:r>
              <a:rPr lang="fr-FR" dirty="0" err="1" smtClean="0"/>
              <a:t>Maybe</a:t>
            </a:r>
            <a:r>
              <a:rPr lang="fr-FR" dirty="0" smtClean="0"/>
              <a:t> </a:t>
            </a:r>
            <a:r>
              <a:rPr lang="fr-FR" dirty="0" err="1" smtClean="0"/>
              <a:t>technical</a:t>
            </a:r>
            <a:r>
              <a:rPr lang="fr-FR" dirty="0" smtClean="0"/>
              <a:t> fixes for </a:t>
            </a:r>
            <a:r>
              <a:rPr lang="fr-FR" dirty="0" err="1" smtClean="0"/>
              <a:t>other</a:t>
            </a:r>
            <a:r>
              <a:rPr lang="fr-FR" dirty="0"/>
              <a:t> </a:t>
            </a:r>
            <a:r>
              <a:rPr lang="fr-FR" dirty="0" err="1" smtClean="0"/>
              <a:t>entrypoints</a:t>
            </a:r>
            <a:endParaRPr lang="fr-FR" dirty="0" smtClean="0"/>
          </a:p>
        </p:txBody>
      </p:sp>
      <p:sp>
        <p:nvSpPr>
          <p:cNvPr id="5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rgbClr val="FF0000"/>
                </a:solidFill>
              </a:rPr>
              <a:t>2021/08/04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61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Future of </a:t>
            </a:r>
            <a:r>
              <a:rPr lang="fr-FR" dirty="0" err="1" smtClean="0"/>
              <a:t>reporting</a:t>
            </a:r>
            <a:r>
              <a:rPr lang="fr-FR" dirty="0" smtClean="0"/>
              <a:t> : TFERF </a:t>
            </a:r>
          </a:p>
          <a:p>
            <a:pPr lvl="1"/>
            <a:r>
              <a:rPr lang="fr-FR" dirty="0" smtClean="0"/>
              <a:t>OIM/</a:t>
            </a:r>
            <a:r>
              <a:rPr lang="fr-FR" dirty="0" err="1" smtClean="0"/>
              <a:t>xBRL</a:t>
            </a:r>
            <a:r>
              <a:rPr lang="fr-FR" dirty="0" smtClean="0"/>
              <a:t>-CSV has been </a:t>
            </a:r>
            <a:r>
              <a:rPr lang="fr-FR" dirty="0" err="1" smtClean="0"/>
              <a:t>published</a:t>
            </a:r>
            <a:r>
              <a:rPr lang="fr-FR" dirty="0" smtClean="0"/>
              <a:t> as Candidate </a:t>
            </a:r>
            <a:r>
              <a:rPr lang="fr-FR" dirty="0" err="1" smtClean="0"/>
              <a:t>Recommendation</a:t>
            </a:r>
            <a:r>
              <a:rPr lang="fr-FR" dirty="0" smtClean="0"/>
              <a:t> in </a:t>
            </a:r>
            <a:r>
              <a:rPr lang="fr-FR" dirty="0" err="1" smtClean="0"/>
              <a:t>October</a:t>
            </a:r>
            <a:r>
              <a:rPr lang="fr-FR" dirty="0" smtClean="0"/>
              <a:t> 2020,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the last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Proposed</a:t>
            </a:r>
            <a:r>
              <a:rPr lang="fr-FR" dirty="0" smtClean="0"/>
              <a:t> </a:t>
            </a:r>
            <a:r>
              <a:rPr lang="fr-FR" dirty="0" err="1" smtClean="0"/>
              <a:t>Recommendation</a:t>
            </a:r>
            <a:endParaRPr lang="fr-FR" dirty="0" smtClean="0"/>
          </a:p>
          <a:p>
            <a:pPr lvl="1"/>
            <a:r>
              <a:rPr lang="fr-FR" dirty="0" err="1" smtClean="0"/>
              <a:t>Json</a:t>
            </a:r>
            <a:r>
              <a:rPr lang="fr-FR" dirty="0" smtClean="0"/>
              <a:t> </a:t>
            </a:r>
            <a:r>
              <a:rPr lang="fr-FR" dirty="0" err="1" smtClean="0"/>
              <a:t>metadata</a:t>
            </a:r>
            <a:r>
              <a:rPr lang="fr-FR" dirty="0" smtClean="0"/>
              <a:t> files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introduced</a:t>
            </a:r>
            <a:r>
              <a:rPr lang="fr-FR" dirty="0" smtClean="0"/>
              <a:t> in EBA 3.1 </a:t>
            </a:r>
            <a:r>
              <a:rPr lang="fr-FR" dirty="0" err="1" smtClean="0"/>
              <a:t>taxonomy</a:t>
            </a:r>
            <a:r>
              <a:rPr lang="fr-FR" dirty="0" smtClean="0"/>
              <a:t> :</a:t>
            </a:r>
          </a:p>
          <a:p>
            <a:pPr lvl="2"/>
            <a:r>
              <a:rPr lang="fr-FR" dirty="0" err="1" smtClean="0"/>
              <a:t>Directly</a:t>
            </a:r>
            <a:r>
              <a:rPr lang="fr-FR" dirty="0" smtClean="0"/>
              <a:t> in </a:t>
            </a:r>
            <a:r>
              <a:rPr lang="fr-FR" dirty="0" err="1" smtClean="0"/>
              <a:t>mod</a:t>
            </a:r>
            <a:r>
              <a:rPr lang="fr-FR" dirty="0" smtClean="0"/>
              <a:t>/ and tab/ directories</a:t>
            </a:r>
          </a:p>
          <a:p>
            <a:pPr lvl="1"/>
            <a:r>
              <a:rPr lang="fr-FR" dirty="0" smtClean="0"/>
              <a:t>EIOPA </a:t>
            </a:r>
            <a:r>
              <a:rPr lang="fr-FR" dirty="0" err="1" smtClean="0"/>
              <a:t>taxonomy</a:t>
            </a:r>
            <a:r>
              <a:rPr lang="fr-FR" dirty="0" smtClean="0"/>
              <a:t> 2.7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introduce</a:t>
            </a:r>
            <a:r>
              <a:rPr lang="fr-FR" dirty="0" smtClean="0"/>
              <a:t> </a:t>
            </a:r>
            <a:r>
              <a:rPr lang="fr-FR" dirty="0" err="1" smtClean="0"/>
              <a:t>json</a:t>
            </a:r>
            <a:r>
              <a:rPr lang="fr-FR" dirty="0" smtClean="0"/>
              <a:t> </a:t>
            </a:r>
            <a:r>
              <a:rPr lang="fr-FR" dirty="0" err="1" smtClean="0"/>
              <a:t>metadata</a:t>
            </a:r>
            <a:r>
              <a:rPr lang="fr-FR" dirty="0" smtClean="0"/>
              <a:t> files</a:t>
            </a:r>
          </a:p>
          <a:p>
            <a:pPr lvl="1"/>
            <a:r>
              <a:rPr lang="fr-FR" dirty="0" err="1" smtClean="0"/>
              <a:t>Taxonomy</a:t>
            </a:r>
            <a:r>
              <a:rPr lang="fr-FR" dirty="0" smtClean="0"/>
              <a:t> Package </a:t>
            </a:r>
            <a:r>
              <a:rPr lang="fr-FR" dirty="0" err="1" smtClean="0"/>
              <a:t>should</a:t>
            </a:r>
            <a:r>
              <a:rPr lang="fr-FR" dirty="0" smtClean="0"/>
              <a:t> not </a:t>
            </a:r>
            <a:r>
              <a:rPr lang="fr-FR" dirty="0" err="1" smtClean="0"/>
              <a:t>evolve</a:t>
            </a:r>
            <a:endParaRPr lang="fr-FR" dirty="0" smtClean="0"/>
          </a:p>
          <a:p>
            <a:pPr lvl="1"/>
            <a:r>
              <a:rPr lang="fr-FR" dirty="0" smtClean="0"/>
              <a:t>Report package </a:t>
            </a:r>
            <a:r>
              <a:rPr lang="fr-FR" dirty="0" err="1" smtClean="0"/>
              <a:t>draft</a:t>
            </a:r>
            <a:r>
              <a:rPr lang="fr-FR" dirty="0" smtClean="0"/>
              <a:t> </a:t>
            </a:r>
            <a:r>
              <a:rPr lang="fr-FR" dirty="0" err="1" smtClean="0"/>
              <a:t>published</a:t>
            </a:r>
            <a:r>
              <a:rPr lang="fr-FR" dirty="0" smtClean="0"/>
              <a:t> </a:t>
            </a:r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December</a:t>
            </a:r>
            <a:r>
              <a:rPr lang="fr-FR" dirty="0" smtClean="0"/>
              <a:t> 2020</a:t>
            </a:r>
          </a:p>
          <a:p>
            <a:pPr lvl="1"/>
            <a:endParaRPr lang="fr-FR" dirty="0"/>
          </a:p>
          <a:p>
            <a:pPr marL="342900" lvl="1" indent="0">
              <a:buNone/>
            </a:pPr>
            <a:endParaRPr lang="fr-FR" dirty="0"/>
          </a:p>
        </p:txBody>
      </p:sp>
      <p:sp>
        <p:nvSpPr>
          <p:cNvPr id="5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2021/08/04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6560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–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DPM Refit</a:t>
            </a:r>
          </a:p>
          <a:p>
            <a:pPr lvl="2"/>
            <a:endParaRPr lang="fr-FR" dirty="0"/>
          </a:p>
          <a:p>
            <a:pPr lvl="2"/>
            <a:r>
              <a:rPr lang="fr-FR" dirty="0" smtClean="0"/>
              <a:t>Update to the DPM </a:t>
            </a:r>
            <a:r>
              <a:rPr lang="fr-FR" dirty="0" err="1" smtClean="0"/>
              <a:t>methodology</a:t>
            </a:r>
            <a:r>
              <a:rPr lang="fr-FR" dirty="0" smtClean="0"/>
              <a:t>, first </a:t>
            </a:r>
            <a:r>
              <a:rPr lang="fr-FR" dirty="0" err="1" smtClean="0"/>
              <a:t>introduced</a:t>
            </a:r>
            <a:r>
              <a:rPr lang="fr-FR" dirty="0" smtClean="0"/>
              <a:t> </a:t>
            </a:r>
            <a:r>
              <a:rPr lang="fr-FR" dirty="0" err="1" smtClean="0"/>
              <a:t>nearly</a:t>
            </a:r>
            <a:r>
              <a:rPr lang="fr-FR" dirty="0" smtClean="0"/>
              <a:t> 10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ago</a:t>
            </a:r>
            <a:endParaRPr lang="fr-FR" dirty="0" smtClean="0"/>
          </a:p>
          <a:p>
            <a:pPr lvl="3"/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 </a:t>
            </a:r>
            <a:r>
              <a:rPr lang="fr-FR" dirty="0" err="1" smtClean="0"/>
              <a:t>smooth</a:t>
            </a:r>
            <a:r>
              <a:rPr lang="fr-FR" dirty="0" smtClean="0"/>
              <a:t> transition, </a:t>
            </a:r>
            <a:r>
              <a:rPr lang="fr-FR" dirty="0" err="1" smtClean="0"/>
              <a:t>without</a:t>
            </a:r>
            <a:r>
              <a:rPr lang="fr-FR" dirty="0" smtClean="0"/>
              <a:t> disruption</a:t>
            </a:r>
          </a:p>
          <a:p>
            <a:pPr lvl="2"/>
            <a:r>
              <a:rPr lang="fr-FR" dirty="0" smtClean="0"/>
              <a:t>EBA/EIOPA joint effort</a:t>
            </a:r>
            <a:endParaRPr lang="fr-FR" dirty="0"/>
          </a:p>
          <a:p>
            <a:pPr lvl="2"/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3573016"/>
            <a:ext cx="5735563" cy="2171557"/>
          </a:xfrm>
          <a:prstGeom prst="rect">
            <a:avLst/>
          </a:prstGeom>
        </p:spPr>
      </p:pic>
      <p:sp>
        <p:nvSpPr>
          <p:cNvPr id="7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2021/08/04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3074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–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DPM Refit</a:t>
            </a:r>
          </a:p>
          <a:p>
            <a:pPr lvl="2"/>
            <a:endParaRPr lang="fr-FR" dirty="0"/>
          </a:p>
          <a:p>
            <a:pPr lvl="1"/>
            <a:r>
              <a:rPr lang="fr-FR" dirty="0" smtClean="0"/>
              <a:t>More </a:t>
            </a:r>
            <a:r>
              <a:rPr lang="fr-FR" dirty="0" err="1" smtClean="0"/>
              <a:t>detailed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 smtClean="0"/>
              <a:t>modelling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Open tables and links </a:t>
            </a:r>
            <a:r>
              <a:rPr lang="fr-FR" dirty="0" err="1" smtClean="0"/>
              <a:t>between</a:t>
            </a:r>
            <a:r>
              <a:rPr lang="fr-FR" dirty="0" smtClean="0"/>
              <a:t> tables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clearly</a:t>
            </a:r>
            <a:r>
              <a:rPr lang="fr-FR" dirty="0" smtClean="0"/>
              <a:t> </a:t>
            </a:r>
            <a:r>
              <a:rPr lang="fr-FR" dirty="0" err="1" smtClean="0"/>
              <a:t>documented</a:t>
            </a:r>
            <a:endParaRPr lang="fr-FR" dirty="0"/>
          </a:p>
          <a:p>
            <a:pPr lvl="2"/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nl-NL" dirty="0" smtClean="0"/>
              <a:t>2020/01/14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1412776"/>
            <a:ext cx="6093983" cy="345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383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–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DPM Refit</a:t>
            </a:r>
          </a:p>
          <a:p>
            <a:pPr lvl="2"/>
            <a:endParaRPr lang="fr-FR" dirty="0"/>
          </a:p>
          <a:p>
            <a:pPr lvl="1"/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endParaRPr lang="fr-FR" dirty="0" smtClean="0"/>
          </a:p>
          <a:p>
            <a:pPr lvl="2"/>
            <a:r>
              <a:rPr lang="fr-FR" dirty="0" smtClean="0"/>
              <a:t>The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still</a:t>
            </a:r>
            <a:r>
              <a:rPr lang="fr-FR" dirty="0"/>
              <a:t> </a:t>
            </a:r>
            <a:r>
              <a:rPr lang="fr-FR" dirty="0" smtClean="0"/>
              <a:t>in discussion</a:t>
            </a:r>
          </a:p>
          <a:p>
            <a:pPr lvl="3"/>
            <a:r>
              <a:rPr lang="fr-FR" dirty="0" smtClean="0"/>
              <a:t>Discussion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involve</a:t>
            </a:r>
            <a:r>
              <a:rPr lang="fr-FR" dirty="0" smtClean="0"/>
              <a:t> more and more </a:t>
            </a:r>
            <a:r>
              <a:rPr lang="fr-FR" dirty="0" err="1" smtClean="0"/>
              <a:t>members</a:t>
            </a:r>
            <a:endParaRPr lang="fr-FR" dirty="0" smtClean="0"/>
          </a:p>
          <a:p>
            <a:pPr lvl="2"/>
            <a:r>
              <a:rPr lang="fr-FR" dirty="0" smtClean="0"/>
              <a:t>Transition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eased</a:t>
            </a:r>
            <a:endParaRPr lang="fr-FR" dirty="0"/>
          </a:p>
          <a:p>
            <a:pPr lvl="3"/>
            <a:r>
              <a:rPr lang="fr-FR" dirty="0" err="1" smtClean="0"/>
              <a:t>Enough</a:t>
            </a:r>
            <a:r>
              <a:rPr lang="fr-FR" dirty="0" smtClean="0"/>
              <a:t> time to </a:t>
            </a:r>
            <a:r>
              <a:rPr lang="fr-FR" dirty="0" err="1" smtClean="0"/>
              <a:t>prepare</a:t>
            </a:r>
            <a:r>
              <a:rPr lang="fr-FR" dirty="0" smtClean="0"/>
              <a:t> to new DPM </a:t>
            </a:r>
            <a:r>
              <a:rPr lang="fr-FR" dirty="0" err="1" smtClean="0"/>
              <a:t>representation</a:t>
            </a:r>
            <a:endParaRPr lang="fr-FR" dirty="0" smtClean="0"/>
          </a:p>
          <a:p>
            <a:pPr lvl="3"/>
            <a:r>
              <a:rPr lang="fr-FR" dirty="0" err="1" smtClean="0"/>
              <a:t>Mappings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old</a:t>
            </a:r>
            <a:r>
              <a:rPr lang="fr-FR" dirty="0" smtClean="0"/>
              <a:t> and new DPM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</a:p>
          <a:p>
            <a:pPr lvl="2"/>
            <a:endParaRPr lang="fr-FR" dirty="0" smtClean="0"/>
          </a:p>
          <a:p>
            <a:pPr lvl="1"/>
            <a:r>
              <a:rPr lang="fr-FR" dirty="0" smtClean="0"/>
              <a:t>Open questions</a:t>
            </a:r>
          </a:p>
          <a:p>
            <a:pPr lvl="2"/>
            <a:r>
              <a:rPr lang="fr-FR" dirty="0" smtClean="0"/>
              <a:t>Date of </a:t>
            </a:r>
            <a:r>
              <a:rPr lang="fr-FR" dirty="0" err="1" smtClean="0"/>
              <a:t>availability</a:t>
            </a:r>
            <a:endParaRPr lang="fr-FR" dirty="0" smtClean="0"/>
          </a:p>
          <a:p>
            <a:pPr lvl="2"/>
            <a:r>
              <a:rPr lang="fr-FR" dirty="0" smtClean="0"/>
              <a:t>Impacts on the </a:t>
            </a:r>
            <a:r>
              <a:rPr lang="fr-FR" dirty="0" err="1" smtClean="0"/>
              <a:t>taxonomy</a:t>
            </a:r>
            <a:endParaRPr lang="fr-FR" dirty="0"/>
          </a:p>
          <a:p>
            <a:pPr lvl="2"/>
            <a:endParaRPr lang="fr-FR" dirty="0"/>
          </a:p>
        </p:txBody>
      </p:sp>
      <p:sp>
        <p:nvSpPr>
          <p:cNvPr id="5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2021/08/04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762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Taxonomies - EIOPA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SII v2.4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lvl="1"/>
            <a:r>
              <a:rPr lang="fr-FR" dirty="0" err="1" smtClean="0"/>
              <a:t>Taxonomy</a:t>
            </a:r>
            <a:r>
              <a:rPr lang="fr-FR" dirty="0" smtClean="0"/>
              <a:t> 2.5</a:t>
            </a:r>
          </a:p>
          <a:p>
            <a:pPr lvl="2"/>
            <a:r>
              <a:rPr lang="fr-FR" dirty="0" smtClean="0"/>
              <a:t>Production version </a:t>
            </a:r>
            <a:r>
              <a:rPr lang="fr-FR" dirty="0" err="1" smtClean="0"/>
              <a:t>released</a:t>
            </a:r>
            <a:r>
              <a:rPr lang="fr-FR" dirty="0" smtClean="0"/>
              <a:t> on July 15</a:t>
            </a:r>
          </a:p>
          <a:p>
            <a:pPr lvl="2"/>
            <a:r>
              <a:rPr lang="fr-FR" dirty="0" err="1" smtClean="0"/>
              <a:t>Hotfix</a:t>
            </a:r>
            <a:r>
              <a:rPr lang="fr-FR" dirty="0" smtClean="0"/>
              <a:t> </a:t>
            </a:r>
            <a:r>
              <a:rPr lang="fr-FR" dirty="0" err="1" smtClean="0"/>
              <a:t>released</a:t>
            </a:r>
            <a:r>
              <a:rPr lang="fr-FR" dirty="0" smtClean="0"/>
              <a:t>  on </a:t>
            </a:r>
            <a:r>
              <a:rPr lang="fr-FR" dirty="0" err="1" smtClean="0"/>
              <a:t>November</a:t>
            </a:r>
            <a:r>
              <a:rPr lang="fr-FR" dirty="0" smtClean="0"/>
              <a:t> 3</a:t>
            </a:r>
          </a:p>
          <a:p>
            <a:pPr lvl="2"/>
            <a:r>
              <a:rPr lang="fr-FR" dirty="0">
                <a:solidFill>
                  <a:srgbClr val="FF0000"/>
                </a:solidFill>
              </a:rPr>
              <a:t>Last modification of </a:t>
            </a:r>
            <a:r>
              <a:rPr lang="fr-FR" dirty="0" err="1">
                <a:solidFill>
                  <a:srgbClr val="FF0000"/>
                </a:solidFill>
              </a:rPr>
              <a:t>deactivated</a:t>
            </a:r>
            <a:r>
              <a:rPr lang="fr-FR" dirty="0">
                <a:solidFill>
                  <a:srgbClr val="FF0000"/>
                </a:solidFill>
              </a:rPr>
              <a:t> assertions </a:t>
            </a:r>
            <a:r>
              <a:rPr lang="fr-FR" dirty="0" err="1">
                <a:solidFill>
                  <a:srgbClr val="FF0000"/>
                </a:solidFill>
              </a:rPr>
              <a:t>list</a:t>
            </a:r>
            <a:r>
              <a:rPr lang="fr-FR" dirty="0">
                <a:solidFill>
                  <a:srgbClr val="FF0000"/>
                </a:solidFill>
              </a:rPr>
              <a:t> : 8th March 2021</a:t>
            </a:r>
          </a:p>
          <a:p>
            <a:pPr lvl="1"/>
            <a:endParaRPr lang="fr-FR" dirty="0"/>
          </a:p>
        </p:txBody>
      </p:sp>
      <p:pic>
        <p:nvPicPr>
          <p:cNvPr id="4" name="Picture 2" descr="https://eiopa.europa.eu/PublishingImages/TaxonomyTimel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90" y="1700808"/>
            <a:ext cx="7552133" cy="243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 flipV="1">
            <a:off x="6084168" y="3140968"/>
            <a:ext cx="0" cy="946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774275" y="4004476"/>
            <a:ext cx="6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accent1"/>
                </a:solidFill>
              </a:rPr>
              <a:t>Now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0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rgbClr val="FF0000"/>
                </a:solidFill>
              </a:rPr>
              <a:t>2021/08/04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2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- EIOPA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SII v2.5 </a:t>
            </a:r>
            <a:r>
              <a:rPr lang="fr-FR" dirty="0" err="1" smtClean="0"/>
              <a:t>Hotfix</a:t>
            </a:r>
            <a:endParaRPr lang="fr-FR" dirty="0" smtClean="0"/>
          </a:p>
          <a:p>
            <a:pPr lvl="1"/>
            <a:r>
              <a:rPr lang="fr-FR" dirty="0" smtClean="0"/>
              <a:t>No </a:t>
            </a:r>
            <a:r>
              <a:rPr lang="fr-FR" dirty="0" err="1" smtClean="0"/>
              <a:t>datapoint</a:t>
            </a:r>
            <a:r>
              <a:rPr lang="fr-FR" dirty="0" smtClean="0"/>
              <a:t> </a:t>
            </a:r>
            <a:r>
              <a:rPr lang="fr-FR" dirty="0" err="1" smtClean="0"/>
              <a:t>modified</a:t>
            </a:r>
            <a:endParaRPr lang="fr-FR" dirty="0" smtClean="0"/>
          </a:p>
          <a:p>
            <a:pPr lvl="1"/>
            <a:r>
              <a:rPr lang="fr-FR" dirty="0" smtClean="0"/>
              <a:t>78 assertions </a:t>
            </a:r>
            <a:r>
              <a:rPr lang="fr-FR" dirty="0" err="1" smtClean="0"/>
              <a:t>modified</a:t>
            </a:r>
            <a:r>
              <a:rPr lang="fr-FR" dirty="0" smtClean="0"/>
              <a:t> (no new, no </a:t>
            </a:r>
            <a:r>
              <a:rPr lang="fr-FR" dirty="0" err="1" smtClean="0"/>
              <a:t>deleted</a:t>
            </a:r>
            <a:r>
              <a:rPr lang="fr-FR" dirty="0" smtClean="0"/>
              <a:t> assertions </a:t>
            </a:r>
            <a:r>
              <a:rPr lang="fr-FR" dirty="0" err="1" smtClean="0"/>
              <a:t>since</a:t>
            </a:r>
            <a:r>
              <a:rPr lang="fr-FR" dirty="0" smtClean="0"/>
              <a:t> v2.5)</a:t>
            </a:r>
          </a:p>
          <a:p>
            <a:pPr marL="342900" lvl="1" indent="0">
              <a:buNone/>
            </a:pPr>
            <a:endParaRPr lang="fr-FR" dirty="0"/>
          </a:p>
          <a:p>
            <a:r>
              <a:rPr lang="fr-FR" dirty="0" smtClean="0"/>
              <a:t>IORP v2.5 </a:t>
            </a:r>
            <a:r>
              <a:rPr lang="fr-FR" dirty="0" err="1" smtClean="0"/>
              <a:t>Hotfix</a:t>
            </a:r>
            <a:endParaRPr lang="fr-FR" dirty="0" smtClean="0"/>
          </a:p>
          <a:p>
            <a:pPr lvl="1"/>
            <a:r>
              <a:rPr lang="fr-FR" dirty="0"/>
              <a:t>No </a:t>
            </a:r>
            <a:r>
              <a:rPr lang="fr-FR" dirty="0" err="1"/>
              <a:t>datapoint</a:t>
            </a:r>
            <a:r>
              <a:rPr lang="fr-FR" dirty="0"/>
              <a:t> </a:t>
            </a:r>
            <a:r>
              <a:rPr lang="fr-FR" dirty="0" err="1" smtClean="0"/>
              <a:t>modified</a:t>
            </a:r>
            <a:endParaRPr lang="fr-FR" dirty="0" smtClean="0"/>
          </a:p>
          <a:p>
            <a:pPr lvl="1"/>
            <a:r>
              <a:rPr lang="fr-FR" dirty="0" smtClean="0"/>
              <a:t>20 assertions </a:t>
            </a:r>
            <a:r>
              <a:rPr lang="fr-FR" dirty="0" err="1"/>
              <a:t>modified</a:t>
            </a:r>
            <a:r>
              <a:rPr lang="fr-FR" dirty="0"/>
              <a:t> (no new, no </a:t>
            </a:r>
            <a:r>
              <a:rPr lang="fr-FR" dirty="0" err="1"/>
              <a:t>deleted</a:t>
            </a:r>
            <a:r>
              <a:rPr lang="fr-FR" dirty="0"/>
              <a:t> assertions </a:t>
            </a:r>
            <a:r>
              <a:rPr lang="fr-FR" dirty="0" err="1"/>
              <a:t>since</a:t>
            </a:r>
            <a:r>
              <a:rPr lang="fr-FR" dirty="0"/>
              <a:t> v2.5)</a:t>
            </a:r>
          </a:p>
          <a:p>
            <a:pPr marL="342900" lvl="1" indent="0">
              <a:buNone/>
            </a:pPr>
            <a:endParaRPr lang="fr-FR" dirty="0"/>
          </a:p>
          <a:p>
            <a:pPr lvl="1"/>
            <a:endParaRPr lang="fr-FR" dirty="0" smtClean="0"/>
          </a:p>
          <a:p>
            <a:pPr lvl="3"/>
            <a:endParaRPr lang="fr-FR" dirty="0" smtClean="0"/>
          </a:p>
        </p:txBody>
      </p:sp>
      <p:sp>
        <p:nvSpPr>
          <p:cNvPr id="7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2021/08/04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149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711950"/>
            <a:ext cx="7886700" cy="1107092"/>
          </a:xfrm>
        </p:spPr>
        <p:txBody>
          <a:bodyPr/>
          <a:lstStyle/>
          <a:p>
            <a:r>
              <a:rPr lang="fr-FR" dirty="0" smtClean="0"/>
              <a:t>Taxonomies - EIOPA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Brexit</a:t>
            </a:r>
            <a:endParaRPr lang="fr-FR" dirty="0" smtClean="0"/>
          </a:p>
          <a:p>
            <a:pPr lvl="1"/>
            <a:r>
              <a:rPr lang="fr-FR" dirty="0" err="1" smtClean="0"/>
              <a:t>Before</a:t>
            </a:r>
            <a:r>
              <a:rPr lang="fr-FR" dirty="0" smtClean="0"/>
              <a:t> and </a:t>
            </a:r>
            <a:r>
              <a:rPr lang="fr-FR" dirty="0" err="1" smtClean="0"/>
              <a:t>After</a:t>
            </a:r>
            <a:r>
              <a:rPr lang="fr-FR" dirty="0" smtClean="0"/>
              <a:t> UK </a:t>
            </a:r>
            <a:r>
              <a:rPr lang="fr-FR" dirty="0" err="1" smtClean="0"/>
              <a:t>members</a:t>
            </a:r>
            <a:r>
              <a:rPr lang="fr-FR" dirty="0" smtClean="0"/>
              <a:t> in GA </a:t>
            </a:r>
            <a:r>
              <a:rPr lang="fr-FR" dirty="0" err="1" smtClean="0"/>
              <a:t>domain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sz="2200" dirty="0" smtClean="0"/>
              <a:t>New « </a:t>
            </a:r>
            <a:r>
              <a:rPr lang="fr-FR" sz="2200" dirty="0" err="1" smtClean="0"/>
              <a:t>After</a:t>
            </a:r>
            <a:r>
              <a:rPr lang="fr-FR" sz="2200" dirty="0" smtClean="0"/>
              <a:t> </a:t>
            </a:r>
            <a:r>
              <a:rPr lang="fr-FR" sz="2200" dirty="0" err="1" smtClean="0"/>
              <a:t>Brexit</a:t>
            </a:r>
            <a:r>
              <a:rPr lang="fr-FR" sz="2200" dirty="0" smtClean="0"/>
              <a:t> » </a:t>
            </a:r>
            <a:r>
              <a:rPr lang="fr-FR" sz="2200" dirty="0" err="1" smtClean="0"/>
              <a:t>members</a:t>
            </a:r>
            <a:r>
              <a:rPr lang="fr-FR" sz="2200" dirty="0" smtClean="0"/>
              <a:t> </a:t>
            </a:r>
            <a:r>
              <a:rPr lang="fr-FR" sz="2200" dirty="0" err="1" smtClean="0"/>
              <a:t>will</a:t>
            </a:r>
            <a:r>
              <a:rPr lang="fr-FR" sz="2200" dirty="0" smtClean="0"/>
              <a:t> </a:t>
            </a:r>
            <a:r>
              <a:rPr lang="fr-FR" sz="2200" dirty="0" err="1" smtClean="0"/>
              <a:t>be</a:t>
            </a:r>
            <a:r>
              <a:rPr lang="fr-FR" sz="2200" dirty="0" smtClean="0"/>
              <a:t> </a:t>
            </a:r>
            <a:r>
              <a:rPr lang="fr-FR" sz="2200" dirty="0" err="1" smtClean="0"/>
              <a:t>used</a:t>
            </a:r>
            <a:r>
              <a:rPr lang="fr-FR" sz="2200" dirty="0" smtClean="0"/>
              <a:t> </a:t>
            </a:r>
            <a:r>
              <a:rPr lang="fr-FR" sz="2200" dirty="0" err="1" smtClean="0"/>
              <a:t>from</a:t>
            </a:r>
            <a:r>
              <a:rPr lang="fr-FR" sz="2200" dirty="0" smtClean="0"/>
              <a:t> </a:t>
            </a:r>
            <a:r>
              <a:rPr lang="fr-FR" sz="2200" dirty="0" err="1" smtClean="0"/>
              <a:t>reporting</a:t>
            </a:r>
            <a:r>
              <a:rPr lang="fr-FR" sz="2200" dirty="0" smtClean="0"/>
              <a:t> dates &gt; 2020/12/31</a:t>
            </a:r>
          </a:p>
          <a:p>
            <a:pPr lvl="2"/>
            <a:r>
              <a:rPr lang="fr-FR" sz="1900" dirty="0" smtClean="0"/>
              <a:t>4 assertions (TV71, TV72, TV73, TV74) are </a:t>
            </a:r>
            <a:r>
              <a:rPr lang="fr-FR" sz="1900" dirty="0" err="1" smtClean="0"/>
              <a:t>conditioned</a:t>
            </a:r>
            <a:r>
              <a:rPr lang="fr-FR" sz="1900" dirty="0" smtClean="0"/>
              <a:t> by </a:t>
            </a:r>
            <a:r>
              <a:rPr lang="fr-FR" sz="1900" dirty="0" err="1" smtClean="0"/>
              <a:t>reporting</a:t>
            </a:r>
            <a:r>
              <a:rPr lang="fr-FR" sz="1900" dirty="0" smtClean="0"/>
              <a:t> date to control the basic use of </a:t>
            </a:r>
            <a:r>
              <a:rPr lang="fr-FR" sz="1900" dirty="0" err="1" smtClean="0"/>
              <a:t>these</a:t>
            </a:r>
            <a:r>
              <a:rPr lang="fr-FR" sz="1900" dirty="0" smtClean="0"/>
              <a:t> </a:t>
            </a:r>
            <a:r>
              <a:rPr lang="fr-FR" sz="1900" dirty="0" err="1" smtClean="0"/>
              <a:t>members</a:t>
            </a:r>
            <a:r>
              <a:rPr lang="fr-FR" sz="1900" dirty="0" smtClean="0"/>
              <a:t>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016805"/>
              </p:ext>
            </p:extLst>
          </p:nvPr>
        </p:nvGraphicFramePr>
        <p:xfrm>
          <a:off x="1331640" y="2924944"/>
          <a:ext cx="5867400" cy="920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4241349083"/>
                    </a:ext>
                  </a:extLst>
                </a:gridCol>
                <a:gridCol w="675680">
                  <a:extLst>
                    <a:ext uri="{9D8B030D-6E8A-4147-A177-3AD203B41FA5}">
                      <a16:colId xmlns:a16="http://schemas.microsoft.com/office/drawing/2014/main" val="18632101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5861383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952239675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10316846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smtClean="0">
                          <a:effectLst/>
                        </a:rPr>
                        <a:t>Label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Name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Default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Owner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Creation date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5536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UNITED KINGDOM (GIBRALTAR)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s2c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07/07/2014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5887131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UNITED KINGDOM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GB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s2c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07/07/2014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620997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UNITED KINGDOM (AFTER BREXIT)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x115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s2c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15/07/2019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5319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UNITED KINGDOM (GIBRALTAR) (AFTER BREXIT)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x116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s2c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15/07/2019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86172"/>
                  </a:ext>
                </a:extLst>
              </a:tr>
            </a:tbl>
          </a:graphicData>
        </a:graphic>
      </p:graphicFrame>
      <p:sp>
        <p:nvSpPr>
          <p:cNvPr id="7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2021/08/04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859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711950"/>
            <a:ext cx="7886700" cy="1107092"/>
          </a:xfrm>
        </p:spPr>
        <p:txBody>
          <a:bodyPr/>
          <a:lstStyle/>
          <a:p>
            <a:r>
              <a:rPr lang="fr-FR" dirty="0" smtClean="0"/>
              <a:t>Taxonomies - EIOPA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Brexit</a:t>
            </a:r>
            <a:endParaRPr lang="fr-FR" dirty="0" smtClean="0"/>
          </a:p>
          <a:p>
            <a:pPr lvl="1"/>
            <a:r>
              <a:rPr lang="fr-FR" sz="2200" dirty="0" smtClean="0"/>
              <a:t>2 exceptions :</a:t>
            </a:r>
          </a:p>
          <a:p>
            <a:pPr lvl="3"/>
            <a:r>
              <a:rPr lang="fr-FR" sz="1750" dirty="0" smtClean="0"/>
              <a:t>To report the duration </a:t>
            </a:r>
            <a:r>
              <a:rPr lang="fr-FR" sz="1750" dirty="0" err="1" smtClean="0"/>
              <a:t>period</a:t>
            </a:r>
            <a:r>
              <a:rPr lang="fr-FR" sz="1750" dirty="0" smtClean="0"/>
              <a:t> of one </a:t>
            </a:r>
            <a:r>
              <a:rPr lang="fr-FR" sz="1750" dirty="0" err="1" smtClean="0"/>
              <a:t>year</a:t>
            </a:r>
            <a:r>
              <a:rPr lang="fr-FR" sz="1750" dirty="0" smtClean="0"/>
              <a:t> for </a:t>
            </a:r>
            <a:r>
              <a:rPr lang="fr-FR" sz="1750" dirty="0" err="1" smtClean="0"/>
              <a:t>monetary</a:t>
            </a:r>
            <a:r>
              <a:rPr lang="fr-FR" sz="1750" dirty="0" smtClean="0"/>
              <a:t> figures</a:t>
            </a:r>
          </a:p>
          <a:p>
            <a:pPr lvl="4"/>
            <a:r>
              <a:rPr lang="fr-FR" sz="1750" dirty="0" smtClean="0"/>
              <a:t>One value as for the UNITED KINGDOM </a:t>
            </a:r>
            <a:r>
              <a:rPr lang="fr-FR" sz="1400" dirty="0" smtClean="0"/>
              <a:t>(</a:t>
            </a:r>
            <a:r>
              <a:rPr lang="fr-FR" sz="1400" dirty="0" err="1" smtClean="0"/>
              <a:t>e.g</a:t>
            </a:r>
            <a:r>
              <a:rPr lang="fr-FR" sz="1400" dirty="0" smtClean="0"/>
              <a:t>. 10 </a:t>
            </a:r>
            <a:r>
              <a:rPr lang="fr-FR" sz="1400" dirty="0" err="1" smtClean="0"/>
              <a:t>months</a:t>
            </a:r>
            <a:r>
              <a:rPr lang="fr-FR" sz="1400" dirty="0" smtClean="0"/>
              <a:t>)</a:t>
            </a:r>
          </a:p>
          <a:p>
            <a:pPr lvl="4"/>
            <a:r>
              <a:rPr lang="fr-FR" sz="1750" dirty="0" smtClean="0"/>
              <a:t>One value as for the UNITED KINGDOM (AFTER BREXIT) </a:t>
            </a:r>
            <a:r>
              <a:rPr lang="fr-FR" sz="1400" dirty="0" smtClean="0"/>
              <a:t>(</a:t>
            </a:r>
            <a:r>
              <a:rPr lang="fr-FR" sz="1400" dirty="0" err="1" smtClean="0"/>
              <a:t>e.g</a:t>
            </a:r>
            <a:r>
              <a:rPr lang="fr-FR" sz="1400" dirty="0" smtClean="0"/>
              <a:t>. 2 </a:t>
            </a:r>
            <a:r>
              <a:rPr lang="fr-FR" sz="1400" dirty="0" err="1" smtClean="0"/>
              <a:t>months</a:t>
            </a:r>
            <a:r>
              <a:rPr lang="fr-FR" sz="1400" dirty="0" smtClean="0"/>
              <a:t>)</a:t>
            </a:r>
            <a:endParaRPr lang="fr-FR" sz="175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933056"/>
            <a:ext cx="7488832" cy="2191656"/>
          </a:xfrm>
          <a:prstGeom prst="rect">
            <a:avLst/>
          </a:prstGeom>
        </p:spPr>
      </p:pic>
      <p:sp>
        <p:nvSpPr>
          <p:cNvPr id="7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2021/08/04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847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711950"/>
            <a:ext cx="7886700" cy="1107092"/>
          </a:xfrm>
        </p:spPr>
        <p:txBody>
          <a:bodyPr/>
          <a:lstStyle/>
          <a:p>
            <a:r>
              <a:rPr lang="fr-FR" dirty="0" smtClean="0"/>
              <a:t>Taxonomies - EIOPA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Brexit</a:t>
            </a:r>
            <a:endParaRPr lang="fr-FR" dirty="0" smtClean="0"/>
          </a:p>
          <a:p>
            <a:pPr lvl="1"/>
            <a:r>
              <a:rPr lang="fr-FR" sz="2200" dirty="0" smtClean="0"/>
              <a:t>2 exceptions :</a:t>
            </a:r>
          </a:p>
          <a:p>
            <a:pPr lvl="3"/>
            <a:r>
              <a:rPr lang="fr-FR" sz="1750" dirty="0" smtClean="0"/>
              <a:t>For </a:t>
            </a:r>
            <a:r>
              <a:rPr lang="fr-FR" sz="1750" dirty="0" err="1" smtClean="0"/>
              <a:t>closed</a:t>
            </a:r>
            <a:r>
              <a:rPr lang="fr-FR" sz="1750" dirty="0" smtClean="0"/>
              <a:t> tables, </a:t>
            </a:r>
            <a:r>
              <a:rPr lang="fr-FR" sz="1750" dirty="0" err="1" smtClean="0"/>
              <a:t>where</a:t>
            </a:r>
            <a:r>
              <a:rPr lang="fr-FR" sz="1750" dirty="0" smtClean="0"/>
              <a:t> UNITED KINGDOM </a:t>
            </a:r>
            <a:r>
              <a:rPr lang="fr-FR" sz="1750" dirty="0" err="1" smtClean="0"/>
              <a:t>is</a:t>
            </a:r>
            <a:r>
              <a:rPr lang="fr-FR" sz="1750" dirty="0" smtClean="0"/>
              <a:t> an explicit annotation of </a:t>
            </a:r>
            <a:r>
              <a:rPr lang="fr-FR" sz="1750" dirty="0" err="1" smtClean="0"/>
              <a:t>given</a:t>
            </a:r>
            <a:r>
              <a:rPr lang="fr-FR" sz="1750" dirty="0" smtClean="0"/>
              <a:t> </a:t>
            </a:r>
            <a:r>
              <a:rPr lang="fr-FR" sz="1750" dirty="0" err="1" smtClean="0"/>
              <a:t>row</a:t>
            </a:r>
            <a:r>
              <a:rPr lang="fr-FR" sz="1750" dirty="0" smtClean="0"/>
              <a:t> or </a:t>
            </a:r>
            <a:r>
              <a:rPr lang="fr-FR" sz="1750" dirty="0" err="1" smtClean="0"/>
              <a:t>column</a:t>
            </a:r>
            <a:r>
              <a:rPr lang="fr-FR" sz="1750" dirty="0" smtClean="0"/>
              <a:t>, </a:t>
            </a:r>
            <a:r>
              <a:rPr lang="fr-FR" sz="1750" dirty="0" err="1" smtClean="0"/>
              <a:t>it</a:t>
            </a:r>
            <a:r>
              <a:rPr lang="fr-FR" sz="1750" dirty="0" smtClean="0"/>
              <a:t> </a:t>
            </a:r>
            <a:r>
              <a:rPr lang="fr-FR" sz="1750" dirty="0" err="1" smtClean="0"/>
              <a:t>will</a:t>
            </a:r>
            <a:r>
              <a:rPr lang="fr-FR" sz="1750" dirty="0" smtClean="0"/>
              <a:t> continue to </a:t>
            </a:r>
            <a:r>
              <a:rPr lang="fr-FR" sz="1750" dirty="0" err="1" smtClean="0"/>
              <a:t>be</a:t>
            </a:r>
            <a:r>
              <a:rPr lang="fr-FR" sz="1750" dirty="0" smtClean="0"/>
              <a:t> </a:t>
            </a:r>
            <a:r>
              <a:rPr lang="fr-FR" sz="1750" dirty="0" err="1" smtClean="0"/>
              <a:t>used</a:t>
            </a:r>
            <a:r>
              <a:rPr lang="fr-FR" sz="1750" dirty="0" smtClean="0"/>
              <a:t> in 2.5 </a:t>
            </a:r>
            <a:r>
              <a:rPr lang="fr-FR" sz="1750" dirty="0" err="1" smtClean="0"/>
              <a:t>after</a:t>
            </a:r>
            <a:r>
              <a:rPr lang="fr-FR" sz="1750" dirty="0" smtClean="0"/>
              <a:t> BREXIT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815564"/>
            <a:ext cx="6882111" cy="2182242"/>
          </a:xfrm>
          <a:prstGeom prst="rect">
            <a:avLst/>
          </a:prstGeom>
        </p:spPr>
      </p:pic>
      <p:sp>
        <p:nvSpPr>
          <p:cNvPr id="6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2021/08/04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996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- EIOPA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SII v2.6</a:t>
            </a:r>
          </a:p>
          <a:p>
            <a:pPr lvl="1"/>
            <a:r>
              <a:rPr lang="fr-FR" dirty="0" smtClean="0"/>
              <a:t>Validation </a:t>
            </a:r>
            <a:r>
              <a:rPr lang="fr-FR" dirty="0" err="1"/>
              <a:t>mechanism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evolve</a:t>
            </a:r>
            <a:endParaRPr lang="fr-FR" dirty="0"/>
          </a:p>
          <a:p>
            <a:pPr lvl="2"/>
            <a:r>
              <a:rPr lang="fr-FR" dirty="0"/>
              <a:t>An open </a:t>
            </a:r>
            <a:r>
              <a:rPr lang="fr-FR" dirty="0" err="1"/>
              <a:t>template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introduced</a:t>
            </a:r>
            <a:r>
              <a:rPr lang="fr-FR" dirty="0"/>
              <a:t> to </a:t>
            </a:r>
            <a:r>
              <a:rPr lang="fr-FR" dirty="0" err="1"/>
              <a:t>add</a:t>
            </a:r>
            <a:r>
              <a:rPr lang="fr-FR" dirty="0"/>
              <a:t> comment </a:t>
            </a:r>
            <a:r>
              <a:rPr lang="fr-FR" dirty="0" err="1"/>
              <a:t>explaining</a:t>
            </a:r>
            <a:r>
              <a:rPr lang="fr-FR" dirty="0"/>
              <a:t> </a:t>
            </a:r>
            <a:r>
              <a:rPr lang="fr-FR" dirty="0" err="1"/>
              <a:t>why</a:t>
            </a:r>
            <a:r>
              <a:rPr lang="fr-FR" dirty="0"/>
              <a:t> a « warning » control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triggered</a:t>
            </a:r>
            <a:endParaRPr lang="fr-FR" dirty="0"/>
          </a:p>
          <a:p>
            <a:pPr lvl="2"/>
            <a:r>
              <a:rPr lang="fr-FR" dirty="0" err="1"/>
              <a:t>Severity</a:t>
            </a:r>
            <a:r>
              <a:rPr lang="fr-FR" dirty="0"/>
              <a:t> of control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modified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</a:t>
            </a:r>
            <a:r>
              <a:rPr lang="fr-FR" dirty="0" err="1" smtClean="0"/>
              <a:t>lifecycle</a:t>
            </a:r>
            <a:r>
              <a:rPr lang="fr-FR" dirty="0" smtClean="0"/>
              <a:t>, </a:t>
            </a:r>
            <a:r>
              <a:rPr lang="fr-FR" dirty="0" err="1" smtClean="0"/>
              <a:t>like</a:t>
            </a:r>
            <a:r>
              <a:rPr lang="fr-FR" dirty="0" smtClean="0"/>
              <a:t> EBA</a:t>
            </a:r>
          </a:p>
          <a:p>
            <a:pPr lvl="1"/>
            <a:r>
              <a:rPr lang="fr-FR" dirty="0" smtClean="0"/>
              <a:t>New </a:t>
            </a:r>
            <a:r>
              <a:rPr lang="fr-FR" dirty="0" err="1" smtClean="0"/>
              <a:t>proposed</a:t>
            </a:r>
            <a:r>
              <a:rPr lang="fr-FR" dirty="0" smtClean="0"/>
              <a:t> </a:t>
            </a:r>
            <a:r>
              <a:rPr lang="fr-FR" dirty="0" err="1" smtClean="0"/>
              <a:t>taxonomy</a:t>
            </a:r>
            <a:r>
              <a:rPr lang="fr-FR" dirty="0" smtClean="0"/>
              <a:t> </a:t>
            </a:r>
            <a:r>
              <a:rPr lang="fr-FR" dirty="0" err="1" smtClean="0"/>
              <a:t>lifecycle</a:t>
            </a:r>
            <a:endParaRPr lang="fr-FR" dirty="0"/>
          </a:p>
          <a:p>
            <a:pPr lvl="3"/>
            <a:endParaRPr lang="fr-FR" dirty="0" smtClean="0"/>
          </a:p>
        </p:txBody>
      </p:sp>
      <p:grpSp>
        <p:nvGrpSpPr>
          <p:cNvPr id="6" name="Groupe 5"/>
          <p:cNvGrpSpPr/>
          <p:nvPr/>
        </p:nvGrpSpPr>
        <p:grpSpPr>
          <a:xfrm>
            <a:off x="1979712" y="4077392"/>
            <a:ext cx="6632859" cy="2160240"/>
            <a:chOff x="1323517" y="1844824"/>
            <a:chExt cx="6632859" cy="2160240"/>
          </a:xfrm>
        </p:grpSpPr>
        <p:sp>
          <p:nvSpPr>
            <p:cNvPr id="7" name="Flèche droite 6"/>
            <p:cNvSpPr/>
            <p:nvPr/>
          </p:nvSpPr>
          <p:spPr>
            <a:xfrm>
              <a:off x="1323517" y="1844824"/>
              <a:ext cx="6120680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avec flèche 7"/>
            <p:cNvCxnSpPr/>
            <p:nvPr/>
          </p:nvCxnSpPr>
          <p:spPr>
            <a:xfrm flipH="1" flipV="1">
              <a:off x="3347864" y="2276873"/>
              <a:ext cx="18332" cy="10903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>
              <a:off x="3366196" y="2935947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solidFill>
                    <a:schemeClr val="bg1">
                      <a:lumMod val="65000"/>
                    </a:schemeClr>
                  </a:solidFill>
                </a:rPr>
                <a:t>June</a:t>
              </a:r>
              <a:r>
                <a:rPr lang="fr-FR" sz="1200" dirty="0" smtClean="0">
                  <a:solidFill>
                    <a:schemeClr val="bg1">
                      <a:lumMod val="65000"/>
                    </a:schemeClr>
                  </a:solidFill>
                </a:rPr>
                <a:t> 1</a:t>
              </a:r>
              <a:br>
                <a:rPr lang="fr-FR" sz="1200" dirty="0" smtClean="0">
                  <a:solidFill>
                    <a:schemeClr val="bg1">
                      <a:lumMod val="65000"/>
                    </a:schemeClr>
                  </a:solidFill>
                </a:rPr>
              </a:br>
              <a:r>
                <a:rPr lang="fr-FR" sz="1200" dirty="0" err="1" smtClean="0">
                  <a:solidFill>
                    <a:schemeClr val="tx1"/>
                  </a:solidFill>
                </a:rPr>
                <a:t>Taxonomy</a:t>
              </a:r>
              <a:r>
                <a:rPr lang="fr-FR" sz="1200" dirty="0" smtClean="0">
                  <a:solidFill>
                    <a:schemeClr val="tx1"/>
                  </a:solidFill>
                </a:rPr>
                <a:t> </a:t>
              </a:r>
              <a:r>
                <a:rPr lang="fr-FR" sz="1200" dirty="0" err="1" smtClean="0">
                  <a:solidFill>
                    <a:schemeClr val="tx1"/>
                  </a:solidFill>
                </a:rPr>
                <a:t>without</a:t>
              </a:r>
              <a:r>
                <a:rPr lang="fr-FR" sz="1200" dirty="0" smtClean="0">
                  <a:solidFill>
                    <a:schemeClr val="tx1"/>
                  </a:solidFill>
                </a:rPr>
                <a:t> assertions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 flipV="1">
              <a:off x="4211960" y="2276872"/>
              <a:ext cx="0" cy="6463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/>
            <p:cNvSpPr txBox="1"/>
            <p:nvPr/>
          </p:nvSpPr>
          <p:spPr>
            <a:xfrm>
              <a:off x="4211960" y="2533516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solidFill>
                    <a:schemeClr val="bg1">
                      <a:lumMod val="65000"/>
                    </a:schemeClr>
                  </a:solidFill>
                </a:rPr>
                <a:t>July 15</a:t>
              </a:r>
              <a:br>
                <a:rPr lang="fr-FR" sz="1200" dirty="0" smtClean="0">
                  <a:solidFill>
                    <a:schemeClr val="bg1">
                      <a:lumMod val="65000"/>
                    </a:schemeClr>
                  </a:solidFill>
                </a:rPr>
              </a:br>
              <a:r>
                <a:rPr lang="fr-FR" sz="1200" dirty="0" smtClean="0">
                  <a:solidFill>
                    <a:schemeClr val="tx1"/>
                  </a:solidFill>
                </a:rPr>
                <a:t>Full </a:t>
              </a:r>
              <a:r>
                <a:rPr lang="fr-FR" sz="1200" dirty="0" err="1" smtClean="0">
                  <a:solidFill>
                    <a:schemeClr val="tx1"/>
                  </a:solidFill>
                </a:rPr>
                <a:t>taxonomy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 flipH="1" flipV="1">
              <a:off x="5777804" y="2245485"/>
              <a:ext cx="18332" cy="1490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Texte 12"/>
            <p:cNvSpPr txBox="1"/>
            <p:nvPr/>
          </p:nvSpPr>
          <p:spPr>
            <a:xfrm>
              <a:off x="5796136" y="2904558"/>
              <a:ext cx="21602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solidFill>
                    <a:schemeClr val="bg1">
                      <a:lumMod val="65000"/>
                    </a:schemeClr>
                  </a:solidFill>
                </a:rPr>
                <a:t>November</a:t>
              </a:r>
              <a:r>
                <a:rPr lang="fr-FR" sz="1200" dirty="0" smtClean="0">
                  <a:solidFill>
                    <a:schemeClr val="bg1">
                      <a:lumMod val="65000"/>
                    </a:schemeClr>
                  </a:solidFill>
                </a:rPr>
                <a:t> 1</a:t>
              </a:r>
              <a:br>
                <a:rPr lang="fr-FR" sz="1200" dirty="0" smtClean="0">
                  <a:solidFill>
                    <a:schemeClr val="bg1">
                      <a:lumMod val="65000"/>
                    </a:schemeClr>
                  </a:solidFill>
                </a:rPr>
              </a:br>
              <a:r>
                <a:rPr lang="fr-FR" sz="1200" dirty="0" smtClean="0">
                  <a:solidFill>
                    <a:schemeClr val="tx1"/>
                  </a:solidFill>
                </a:rPr>
                <a:t>Correction of non-</a:t>
              </a:r>
              <a:r>
                <a:rPr lang="fr-FR" sz="1200" dirty="0" err="1" smtClean="0">
                  <a:solidFill>
                    <a:schemeClr val="tx1"/>
                  </a:solidFill>
                </a:rPr>
                <a:t>working</a:t>
              </a:r>
              <a:r>
                <a:rPr lang="fr-FR" sz="1200" dirty="0" smtClean="0">
                  <a:solidFill>
                    <a:schemeClr val="tx1"/>
                  </a:solidFill>
                </a:rPr>
                <a:t> assertions (</a:t>
              </a:r>
              <a:r>
                <a:rPr lang="fr-FR" sz="1200" dirty="0" err="1" smtClean="0">
                  <a:solidFill>
                    <a:schemeClr val="tx1"/>
                  </a:solidFill>
                </a:rPr>
                <a:t>aka</a:t>
              </a:r>
              <a:r>
                <a:rPr lang="fr-FR" sz="1200" dirty="0" smtClean="0">
                  <a:solidFill>
                    <a:schemeClr val="tx1"/>
                  </a:solidFill>
                </a:rPr>
                <a:t> « </a:t>
              </a:r>
              <a:r>
                <a:rPr lang="fr-FR" sz="1200" dirty="0" err="1" smtClean="0">
                  <a:solidFill>
                    <a:schemeClr val="tx1"/>
                  </a:solidFill>
                </a:rPr>
                <a:t>Hotfix</a:t>
              </a:r>
              <a:r>
                <a:rPr lang="fr-FR" sz="1200" dirty="0" smtClean="0"/>
                <a:t> »</a:t>
              </a:r>
              <a:r>
                <a:rPr lang="fr-FR" sz="1200" dirty="0" smtClean="0">
                  <a:solidFill>
                    <a:schemeClr val="tx1"/>
                  </a:solidFill>
                </a:rPr>
                <a:t> </a:t>
              </a:r>
              <a:r>
                <a:rPr lang="fr-FR" sz="1200" dirty="0" err="1" smtClean="0">
                  <a:solidFill>
                    <a:schemeClr val="tx1"/>
                  </a:solidFill>
                </a:rPr>
                <a:t>today</a:t>
              </a:r>
              <a:r>
                <a:rPr lang="fr-FR" sz="1200" dirty="0" smtClean="0">
                  <a:solidFill>
                    <a:schemeClr val="tx1"/>
                  </a:solidFill>
                </a:rPr>
                <a:t>)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Connecteur droit avec flèche 13"/>
            <p:cNvCxnSpPr/>
            <p:nvPr/>
          </p:nvCxnSpPr>
          <p:spPr>
            <a:xfrm flipV="1">
              <a:off x="2023888" y="2276873"/>
              <a:ext cx="9500" cy="16561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>
              <a:off x="2051720" y="3543399"/>
              <a:ext cx="2304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solidFill>
                    <a:schemeClr val="bg1">
                      <a:lumMod val="65000"/>
                    </a:schemeClr>
                  </a:solidFill>
                </a:rPr>
                <a:t>Q4 Y-1 / Q1 Y</a:t>
              </a:r>
              <a:br>
                <a:rPr lang="fr-FR" sz="1200" dirty="0" smtClean="0">
                  <a:solidFill>
                    <a:schemeClr val="bg1">
                      <a:lumMod val="65000"/>
                    </a:schemeClr>
                  </a:solidFill>
                </a:rPr>
              </a:br>
              <a:r>
                <a:rPr lang="fr-FR" sz="1200" dirty="0" err="1" smtClean="0">
                  <a:solidFill>
                    <a:schemeClr val="tx1"/>
                  </a:solidFill>
                </a:rPr>
                <a:t>Two</a:t>
              </a:r>
              <a:r>
                <a:rPr lang="fr-FR" sz="1200" dirty="0" smtClean="0">
                  <a:solidFill>
                    <a:schemeClr val="tx1"/>
                  </a:solidFill>
                </a:rPr>
                <a:t> </a:t>
              </a:r>
              <a:r>
                <a:rPr lang="fr-FR" sz="1200" dirty="0" err="1" smtClean="0">
                  <a:solidFill>
                    <a:schemeClr val="tx1"/>
                  </a:solidFill>
                </a:rPr>
                <a:t>draft</a:t>
              </a:r>
              <a:r>
                <a:rPr lang="fr-FR" sz="1200" dirty="0" smtClean="0">
                  <a:solidFill>
                    <a:schemeClr val="tx1"/>
                  </a:solidFill>
                </a:rPr>
                <a:t> taxonomies (PWD)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2021/08/04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1081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- EIOPA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PEPP </a:t>
            </a:r>
            <a:r>
              <a:rPr lang="fr-FR" dirty="0" err="1" smtClean="0"/>
              <a:t>reporting</a:t>
            </a:r>
            <a:endParaRPr lang="fr-FR" dirty="0" smtClean="0"/>
          </a:p>
          <a:p>
            <a:pPr lvl="1"/>
            <a:r>
              <a:rPr lang="fr-FR" dirty="0" smtClean="0"/>
              <a:t>Agenda</a:t>
            </a:r>
          </a:p>
          <a:p>
            <a:pPr lvl="2"/>
            <a:r>
              <a:rPr lang="en-GB" dirty="0" smtClean="0"/>
              <a:t>Publication </a:t>
            </a:r>
            <a:r>
              <a:rPr lang="en-GB" dirty="0"/>
              <a:t>of Regulation: </a:t>
            </a:r>
            <a:r>
              <a:rPr lang="en-GB" b="1" dirty="0"/>
              <a:t>25 July 2019</a:t>
            </a:r>
          </a:p>
          <a:p>
            <a:pPr lvl="2"/>
            <a:r>
              <a:rPr lang="en-GB" dirty="0" smtClean="0"/>
              <a:t>Deadline </a:t>
            </a:r>
            <a:r>
              <a:rPr lang="en-GB" dirty="0"/>
              <a:t>for EIOPA to deliver </a:t>
            </a:r>
            <a:r>
              <a:rPr lang="en-GB" dirty="0" smtClean="0"/>
              <a:t>ITS: </a:t>
            </a:r>
            <a:r>
              <a:rPr lang="en-GB" b="1" dirty="0"/>
              <a:t>14 August </a:t>
            </a:r>
            <a:r>
              <a:rPr lang="en-GB" b="1" dirty="0" smtClean="0"/>
              <a:t>2020</a:t>
            </a:r>
          </a:p>
          <a:p>
            <a:pPr lvl="2"/>
            <a:r>
              <a:rPr lang="en-GB" dirty="0" smtClean="0"/>
              <a:t>PEP KID Taxonomy : </a:t>
            </a:r>
            <a:r>
              <a:rPr lang="en-GB" strike="sngStrike" dirty="0" smtClean="0"/>
              <a:t>publication by end of </a:t>
            </a:r>
            <a:r>
              <a:rPr lang="en-GB" b="1" strike="sngStrike" dirty="0"/>
              <a:t>February </a:t>
            </a:r>
            <a:r>
              <a:rPr lang="en-GB" b="1" strike="sngStrike" dirty="0" smtClean="0"/>
              <a:t>2021</a:t>
            </a:r>
          </a:p>
          <a:p>
            <a:pPr lvl="3"/>
            <a:r>
              <a:rPr lang="en-GB" b="1" dirty="0" smtClean="0">
                <a:solidFill>
                  <a:srgbClr val="FF0000"/>
                </a:solidFill>
              </a:rPr>
              <a:t>First PWD : 3 March 2021</a:t>
            </a:r>
            <a:endParaRPr lang="en-GB" b="1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PEP Taxonomy : publication in </a:t>
            </a:r>
            <a:r>
              <a:rPr lang="en-GB" b="1" dirty="0" smtClean="0"/>
              <a:t>July 2022 </a:t>
            </a:r>
            <a:r>
              <a:rPr lang="en-GB" dirty="0" smtClean="0"/>
              <a:t>(alongside </a:t>
            </a:r>
            <a:r>
              <a:rPr lang="en-GB" dirty="0"/>
              <a:t>SII 2.7)</a:t>
            </a:r>
          </a:p>
          <a:p>
            <a:pPr lvl="2"/>
            <a:endParaRPr lang="en-GB" b="1" dirty="0"/>
          </a:p>
          <a:p>
            <a:pPr lvl="1"/>
            <a:r>
              <a:rPr lang="en-GB" dirty="0" smtClean="0"/>
              <a:t>Implementation</a:t>
            </a:r>
          </a:p>
          <a:p>
            <a:pPr lvl="2"/>
            <a:r>
              <a:rPr lang="en-GB" dirty="0" smtClean="0"/>
              <a:t>Standalone framework or included in SII : not decided yet</a:t>
            </a:r>
          </a:p>
          <a:p>
            <a:pPr lvl="2"/>
            <a:endParaRPr lang="en-GB" b="1" dirty="0" smtClean="0"/>
          </a:p>
          <a:p>
            <a:pPr lvl="2"/>
            <a:endParaRPr lang="en-GB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/>
          </a:p>
          <a:p>
            <a:endParaRPr lang="fr-FR" dirty="0" smtClean="0"/>
          </a:p>
        </p:txBody>
      </p:sp>
      <p:sp>
        <p:nvSpPr>
          <p:cNvPr id="5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rgbClr val="FF0000"/>
                </a:solidFill>
              </a:rPr>
              <a:t>2021/08/04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89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Taxonomies - EBA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3782291"/>
          </a:xfrm>
        </p:spPr>
        <p:txBody>
          <a:bodyPr/>
          <a:lstStyle/>
          <a:p>
            <a:r>
              <a:rPr lang="fr-FR" dirty="0" err="1" smtClean="0"/>
              <a:t>Taxonomy</a:t>
            </a:r>
            <a:r>
              <a:rPr lang="fr-FR" dirty="0" smtClean="0"/>
              <a:t> 3.0</a:t>
            </a:r>
          </a:p>
        </p:txBody>
      </p:sp>
      <p:sp>
        <p:nvSpPr>
          <p:cNvPr id="6" name="Espace réservé de la date 3"/>
          <p:cNvSpPr txBox="1">
            <a:spLocks/>
          </p:cNvSpPr>
          <p:nvPr/>
        </p:nvSpPr>
        <p:spPr>
          <a:xfrm>
            <a:off x="628650" y="639282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rgbClr val="FF0000"/>
                </a:solidFill>
              </a:rPr>
              <a:t>2021/08/04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2" y="1916832"/>
            <a:ext cx="875347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3645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16132</TotalTime>
  <Words>984</Words>
  <Application>Microsoft Office PowerPoint</Application>
  <PresentationFormat>Affichage à l'écran (4:3)</PresentationFormat>
  <Paragraphs>241</Paragraphs>
  <Slides>19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Kantoorthema</vt:lpstr>
      <vt:lpstr>Bank &amp; Insurance Working Group</vt:lpstr>
      <vt:lpstr>Taxonomies - EIOPA</vt:lpstr>
      <vt:lpstr>Taxonomies - EIOPA</vt:lpstr>
      <vt:lpstr>Taxonomies - EIOPA</vt:lpstr>
      <vt:lpstr>Taxonomies - EIOPA</vt:lpstr>
      <vt:lpstr>Taxonomies - EIOPA</vt:lpstr>
      <vt:lpstr>Taxonomies - EIOPA</vt:lpstr>
      <vt:lpstr>Taxonomies - EIOPA</vt:lpstr>
      <vt:lpstr>Taxonomies - EBA</vt:lpstr>
      <vt:lpstr>Taxonomies - EBA</vt:lpstr>
      <vt:lpstr>Taxonomies - EBA</vt:lpstr>
      <vt:lpstr>Taxonomies - EBA</vt:lpstr>
      <vt:lpstr>Taxonomies - EBA</vt:lpstr>
      <vt:lpstr>Taxonomies - EBA</vt:lpstr>
      <vt:lpstr>Taxonomies - EBA</vt:lpstr>
      <vt:lpstr>Taxonomies</vt:lpstr>
      <vt:lpstr>Taxonomies – EBA</vt:lpstr>
      <vt:lpstr>Taxonomies – EBA</vt:lpstr>
      <vt:lpstr>Taxonomies – EBA</vt:lpstr>
    </vt:vector>
  </TitlesOfParts>
  <Company>Banque de 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Taxonomies Nationales</dc:title>
  <dc:creator>Jean-Marie ROUGEOT</dc:creator>
  <cp:lastModifiedBy>LE MOAL-JOUBEL Vincent (UA 2113)</cp:lastModifiedBy>
  <cp:revision>100</cp:revision>
  <dcterms:created xsi:type="dcterms:W3CDTF">2019-09-16T09:44:51Z</dcterms:created>
  <dcterms:modified xsi:type="dcterms:W3CDTF">2021-04-08T10:54:57Z</dcterms:modified>
</cp:coreProperties>
</file>